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42"/>
  </p:notesMasterIdLst>
  <p:sldIdLst>
    <p:sldId id="256" r:id="rId2"/>
    <p:sldId id="257" r:id="rId3"/>
    <p:sldId id="258" r:id="rId4"/>
    <p:sldId id="272" r:id="rId5"/>
    <p:sldId id="260" r:id="rId6"/>
    <p:sldId id="273" r:id="rId7"/>
    <p:sldId id="261" r:id="rId8"/>
    <p:sldId id="262" r:id="rId9"/>
    <p:sldId id="274" r:id="rId10"/>
    <p:sldId id="289" r:id="rId11"/>
    <p:sldId id="290" r:id="rId12"/>
    <p:sldId id="275" r:id="rId13"/>
    <p:sldId id="263" r:id="rId14"/>
    <p:sldId id="264" r:id="rId15"/>
    <p:sldId id="265" r:id="rId16"/>
    <p:sldId id="266" r:id="rId17"/>
    <p:sldId id="267" r:id="rId18"/>
    <p:sldId id="268" r:id="rId19"/>
    <p:sldId id="269" r:id="rId20"/>
    <p:sldId id="270" r:id="rId21"/>
    <p:sldId id="271" r:id="rId22"/>
    <p:sldId id="297" r:id="rId23"/>
    <p:sldId id="276" r:id="rId24"/>
    <p:sldId id="277" r:id="rId25"/>
    <p:sldId id="278" r:id="rId26"/>
    <p:sldId id="279" r:id="rId27"/>
    <p:sldId id="280" r:id="rId28"/>
    <p:sldId id="281" r:id="rId29"/>
    <p:sldId id="283" r:id="rId30"/>
    <p:sldId id="288" r:id="rId31"/>
    <p:sldId id="282" r:id="rId32"/>
    <p:sldId id="284" r:id="rId33"/>
    <p:sldId id="285" r:id="rId34"/>
    <p:sldId id="286" r:id="rId35"/>
    <p:sldId id="287" r:id="rId36"/>
    <p:sldId id="291" r:id="rId37"/>
    <p:sldId id="292" r:id="rId38"/>
    <p:sldId id="293" r:id="rId39"/>
    <p:sldId id="294" r:id="rId40"/>
    <p:sldId id="295" r:id="rId41"/>
  </p:sldIdLst>
  <p:sldSz cx="12192000" cy="6858000"/>
  <p:notesSz cx="7026275" cy="9312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arty, Cheri" initials="HC" lastIdx="12" clrIdx="0">
    <p:extLst/>
  </p:cmAuthor>
  <p:cmAuthor id="2" name="Robillard, Marc" initials="RM"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22" d="100"/>
          <a:sy n="122" d="100"/>
        </p:scale>
        <p:origin x="-12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825" cy="466725"/>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979863" y="0"/>
            <a:ext cx="3044825" cy="466725"/>
          </a:xfrm>
          <a:prstGeom prst="rect">
            <a:avLst/>
          </a:prstGeom>
        </p:spPr>
        <p:txBody>
          <a:bodyPr vert="horz" lIns="91440" tIns="45720" rIns="91440" bIns="45720" rtlCol="0"/>
          <a:lstStyle>
            <a:lvl1pPr algn="r">
              <a:defRPr sz="1200"/>
            </a:lvl1pPr>
          </a:lstStyle>
          <a:p>
            <a:fld id="{8C523CF5-1ECA-4782-BBCD-A0D22F7BFE46}" type="datetimeFigureOut">
              <a:rPr lang="en-CA" smtClean="0"/>
              <a:t>2018-03-02</a:t>
            </a:fld>
            <a:endParaRPr lang="en-CA"/>
          </a:p>
        </p:txBody>
      </p:sp>
      <p:sp>
        <p:nvSpPr>
          <p:cNvPr id="4" name="Slide Image Placeholder 3"/>
          <p:cNvSpPr>
            <a:spLocks noGrp="1" noRot="1" noChangeAspect="1"/>
          </p:cNvSpPr>
          <p:nvPr>
            <p:ph type="sldImg" idx="2"/>
          </p:nvPr>
        </p:nvSpPr>
        <p:spPr>
          <a:xfrm>
            <a:off x="719138" y="1163638"/>
            <a:ext cx="5588000" cy="314325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03263" y="4481513"/>
            <a:ext cx="5619750" cy="36671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45550"/>
            <a:ext cx="3044825" cy="466725"/>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979863" y="8845550"/>
            <a:ext cx="3044825" cy="466725"/>
          </a:xfrm>
          <a:prstGeom prst="rect">
            <a:avLst/>
          </a:prstGeom>
        </p:spPr>
        <p:txBody>
          <a:bodyPr vert="horz" lIns="91440" tIns="45720" rIns="91440" bIns="45720" rtlCol="0" anchor="b"/>
          <a:lstStyle>
            <a:lvl1pPr algn="r">
              <a:defRPr sz="1200"/>
            </a:lvl1pPr>
          </a:lstStyle>
          <a:p>
            <a:fld id="{BA533CD9-3211-4E80-AB31-44511596E1CC}" type="slidenum">
              <a:rPr lang="en-CA" smtClean="0"/>
              <a:t>‹#›</a:t>
            </a:fld>
            <a:endParaRPr lang="en-CA"/>
          </a:p>
        </p:txBody>
      </p:sp>
    </p:spTree>
    <p:extLst>
      <p:ext uri="{BB962C8B-B14F-4D97-AF65-F5344CB8AC3E}">
        <p14:creationId xmlns:p14="http://schemas.microsoft.com/office/powerpoint/2010/main" val="2935744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2556BDE-7AAB-4040-BA90-8733D831699D}" type="datetime1">
              <a:rPr lang="en-US" smtClean="0"/>
              <a:t>3/2/2018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1CB754-303F-45DD-99C1-D5C90A6DD710}" type="datetime1">
              <a:rPr lang="en-US" smtClean="0"/>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90DA21-AD5A-4BF9-8E3F-AB1012A09282}" type="datetime1">
              <a:rPr lang="en-US" smtClean="0"/>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6C8229-5F2F-453B-973D-B79CE8781A5E}" type="datetime1">
              <a:rPr lang="en-US" smtClean="0"/>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FB49553-7F7E-41C8-BBCE-4F6B483ECF2F}" type="datetime1">
              <a:rPr lang="en-US" smtClean="0"/>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EC02BF-3A26-437F-B3C8-6204D5EC651D}" type="datetime1">
              <a:rPr lang="en-US" smtClean="0"/>
              <a:t>3/2/2018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0DBE964-50CC-4935-B40D-9AA75B66CBF3}" type="datetime1">
              <a:rPr lang="en-US" smtClean="0"/>
              <a:t>3/2/2018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A6FEAF-8A7B-4DCE-8C32-C8D983A64D1A}" type="datetime1">
              <a:rPr lang="en-US" smtClean="0"/>
              <a:t>3/2/2018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0BD089-E9DE-4B4B-9A5A-64E14EF1DD42}" type="datetime1">
              <a:rPr lang="en-US" smtClean="0"/>
              <a:t>3/2/2018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9FB1C83-6227-4F98-9AE9-A4CC160569D5}" type="datetime1">
              <a:rPr lang="en-US" smtClean="0"/>
              <a:t>3/2/2018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23FC316-CF15-4BD9-910C-414B7767EA20}" type="datetime1">
              <a:rPr lang="en-US" smtClean="0"/>
              <a:t>3/2/2018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5B14608-4F42-4526-A2DA-57C24981CA6A}" type="datetime1">
              <a:rPr lang="en-US" smtClean="0"/>
              <a:t>3/2/2018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8.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9.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4825" y="608334"/>
            <a:ext cx="10002982" cy="2541431"/>
          </a:xfrm>
        </p:spPr>
        <p:txBody>
          <a:bodyPr/>
          <a:lstStyle/>
          <a:p>
            <a:r>
              <a:rPr lang="en-US" dirty="0" smtClean="0"/>
              <a:t>Union Update on</a:t>
            </a:r>
            <a:r>
              <a:rPr lang="en-CA" dirty="0" smtClean="0"/>
              <a:t> </a:t>
            </a:r>
            <a:r>
              <a:rPr lang="en-US" dirty="0" smtClean="0"/>
              <a:t>UPP3</a:t>
            </a:r>
            <a:endParaRPr lang="en-CA" dirty="0"/>
          </a:p>
        </p:txBody>
      </p:sp>
      <p:sp>
        <p:nvSpPr>
          <p:cNvPr id="3" name="Subtitle 2"/>
          <p:cNvSpPr>
            <a:spLocks noGrp="1"/>
          </p:cNvSpPr>
          <p:nvPr>
            <p:ph type="subTitle" idx="1"/>
          </p:nvPr>
        </p:nvSpPr>
        <p:spPr/>
        <p:txBody>
          <a:bodyPr>
            <a:noAutofit/>
          </a:bodyPr>
          <a:lstStyle/>
          <a:p>
            <a:r>
              <a:rPr lang="en-US" dirty="0" smtClean="0"/>
              <a:t>University Pensions Project 3 - </a:t>
            </a:r>
            <a:r>
              <a:rPr lang="en-US" sz="1200" dirty="0" smtClean="0"/>
              <a:t>University of Guelph, Queen’s, &amp; University of Toronto</a:t>
            </a:r>
          </a:p>
          <a:p>
            <a:r>
              <a:rPr lang="en-US" dirty="0" smtClean="0"/>
              <a:t>Town hall held on March 1, 2018 at the Peter Clark Hall</a:t>
            </a:r>
            <a:endParaRPr lang="en-C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045" y="4508825"/>
            <a:ext cx="2598190" cy="151447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7383" y="4508825"/>
            <a:ext cx="2776108" cy="151447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73544" y="4508824"/>
            <a:ext cx="2661516" cy="1514475"/>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09639" y="4508825"/>
            <a:ext cx="3162070" cy="1516381"/>
          </a:xfrm>
          <a:prstGeom prst="rect">
            <a:avLst/>
          </a:prstGeom>
        </p:spPr>
      </p:pic>
    </p:spTree>
    <p:extLst>
      <p:ext uri="{BB962C8B-B14F-4D97-AF65-F5344CB8AC3E}">
        <p14:creationId xmlns:p14="http://schemas.microsoft.com/office/powerpoint/2010/main" val="666019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&amp; Answer Section</a:t>
            </a:r>
            <a:endParaRPr lang="en-CA" dirty="0"/>
          </a:p>
        </p:txBody>
      </p:sp>
      <p:sp>
        <p:nvSpPr>
          <p:cNvPr id="4" name="Slide Number Placeholder 3"/>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597040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the University </a:t>
            </a:r>
            <a:r>
              <a:rPr lang="en-US" sz="2000" dirty="0" smtClean="0"/>
              <a:t>of</a:t>
            </a:r>
            <a:r>
              <a:rPr lang="en-US" dirty="0" smtClean="0"/>
              <a:t> Guelph Retirement Plan &amp; the UPP3 JSPP Framework</a:t>
            </a:r>
            <a:endParaRPr lang="en-CA" dirty="0"/>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2368731" y="2000749"/>
            <a:ext cx="2268522" cy="3458114"/>
          </a:xfrm>
        </p:spPr>
      </p:pic>
      <p:pic>
        <p:nvPicPr>
          <p:cNvPr id="9" name="Content Placeholder 8"/>
          <p:cNvPicPr>
            <a:picLocks noGrp="1" noChangeAspect="1"/>
          </p:cNvPicPr>
          <p:nvPr>
            <p:ph sz="quarter" idx="4"/>
          </p:nvPr>
        </p:nvPicPr>
        <p:blipFill>
          <a:blip r:embed="rId3"/>
          <a:stretch>
            <a:fillRect/>
          </a:stretch>
        </p:blipFill>
        <p:spPr>
          <a:xfrm>
            <a:off x="6412362" y="3057697"/>
            <a:ext cx="4071076" cy="1346400"/>
          </a:xfrm>
          <a:prstGeom prst="rect">
            <a:avLst/>
          </a:prstGeom>
        </p:spPr>
      </p:pic>
      <p:sp>
        <p:nvSpPr>
          <p:cNvPr id="7" name="Slide Number Placeholder 6"/>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3575240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Pension Benefits Act (PBA) &amp; Protection of Accrued Benefits</a:t>
            </a:r>
            <a:endParaRPr lang="en-CA" dirty="0"/>
          </a:p>
        </p:txBody>
      </p:sp>
      <p:sp>
        <p:nvSpPr>
          <p:cNvPr id="3" name="Content Placeholder 2"/>
          <p:cNvSpPr>
            <a:spLocks noGrp="1"/>
          </p:cNvSpPr>
          <p:nvPr>
            <p:ph idx="1"/>
          </p:nvPr>
        </p:nvSpPr>
        <p:spPr/>
        <p:txBody>
          <a:bodyPr>
            <a:noAutofit/>
          </a:bodyPr>
          <a:lstStyle/>
          <a:p>
            <a:r>
              <a:rPr lang="en-US" sz="2400" dirty="0" smtClean="0"/>
              <a:t>The PBA says that any pension benefits you have accrued or earned in the past is protected.</a:t>
            </a:r>
          </a:p>
          <a:p>
            <a:r>
              <a:rPr lang="en-US" sz="2400" dirty="0" smtClean="0"/>
              <a:t>Any changes to a pension plan can only be done on a go-forward basis.</a:t>
            </a:r>
          </a:p>
          <a:p>
            <a:r>
              <a:rPr lang="en-US" sz="2400" dirty="0" smtClean="0"/>
              <a:t>If you earn credited service in two (2) pension plans then the benefits of each plan will be applied for the period of time you were in those plans.</a:t>
            </a:r>
          </a:p>
          <a:p>
            <a:r>
              <a:rPr lang="en-US" sz="2400" dirty="0" smtClean="0"/>
              <a:t>They would need to make 2 separate calculations based on the pension rules of each plan and then add the amounts together to determine your final pension </a:t>
            </a:r>
            <a:r>
              <a:rPr lang="en-US" sz="2400" dirty="0"/>
              <a:t>y</a:t>
            </a:r>
            <a:r>
              <a:rPr lang="en-US" sz="2400" dirty="0" smtClean="0"/>
              <a:t>ou would receive. </a:t>
            </a:r>
            <a:endParaRPr lang="en-CA" sz="2400" dirty="0"/>
          </a:p>
        </p:txBody>
      </p:sp>
      <p:sp>
        <p:nvSpPr>
          <p:cNvPr id="6" name="Slide Number Placeholder 5"/>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548397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Comparison of the </a:t>
            </a:r>
            <a:r>
              <a:rPr lang="en-US" dirty="0" err="1" smtClean="0"/>
              <a:t>U</a:t>
            </a:r>
            <a:r>
              <a:rPr lang="en-US" sz="2000" dirty="0" err="1" smtClean="0"/>
              <a:t>of</a:t>
            </a:r>
            <a:r>
              <a:rPr lang="en-US" dirty="0" err="1" smtClean="0"/>
              <a:t>G</a:t>
            </a:r>
            <a:r>
              <a:rPr lang="en-US" dirty="0" smtClean="0"/>
              <a:t> Retirement Plan &amp; the Framework of the UPP3 JSPP </a:t>
            </a:r>
            <a:r>
              <a:rPr lang="en-US" sz="1800" dirty="0" smtClean="0"/>
              <a:t>(Estimations only based on 2017 YMPE)</a:t>
            </a:r>
            <a:endParaRPr lang="en-CA" sz="1800" dirty="0"/>
          </a:p>
        </p:txBody>
      </p:sp>
      <p:sp>
        <p:nvSpPr>
          <p:cNvPr id="3" name="Text Placeholder 2"/>
          <p:cNvSpPr>
            <a:spLocks noGrp="1"/>
          </p:cNvSpPr>
          <p:nvPr>
            <p:ph type="body" idx="1"/>
          </p:nvPr>
        </p:nvSpPr>
        <p:spPr/>
        <p:txBody>
          <a:bodyPr>
            <a:normAutofit fontScale="70000" lnSpcReduction="20000"/>
          </a:bodyPr>
          <a:lstStyle/>
          <a:p>
            <a:r>
              <a:rPr lang="en-CA" sz="3400" dirty="0" err="1"/>
              <a:t>UofG</a:t>
            </a:r>
            <a:r>
              <a:rPr lang="en-CA" sz="3400" dirty="0"/>
              <a:t> Retirement Plan </a:t>
            </a:r>
            <a:endParaRPr lang="en-CA" sz="3400" dirty="0" smtClean="0"/>
          </a:p>
          <a:p>
            <a:r>
              <a:rPr lang="en-US" dirty="0" smtClean="0"/>
              <a:t>Average Earnings in pension Calculations</a:t>
            </a:r>
            <a:endParaRPr lang="en-CA" dirty="0"/>
          </a:p>
        </p:txBody>
      </p:sp>
      <p:sp>
        <p:nvSpPr>
          <p:cNvPr id="4" name="Content Placeholder 3"/>
          <p:cNvSpPr>
            <a:spLocks noGrp="1"/>
          </p:cNvSpPr>
          <p:nvPr>
            <p:ph sz="half" idx="2"/>
          </p:nvPr>
        </p:nvSpPr>
        <p:spPr/>
        <p:txBody>
          <a:bodyPr>
            <a:normAutofit/>
          </a:bodyPr>
          <a:lstStyle/>
          <a:p>
            <a:r>
              <a:rPr lang="en-US" sz="2400" dirty="0"/>
              <a:t>Best Average Earnings of 3 (BAE(3)) </a:t>
            </a:r>
            <a:r>
              <a:rPr lang="en-US" sz="2400" b="1" u="sng" dirty="0"/>
              <a:t>consecutive</a:t>
            </a:r>
            <a:r>
              <a:rPr lang="en-US" sz="2400" dirty="0"/>
              <a:t> years or 36 consecutive months</a:t>
            </a:r>
            <a:endParaRPr lang="en-CA" sz="2400" dirty="0"/>
          </a:p>
        </p:txBody>
      </p:sp>
      <p:sp>
        <p:nvSpPr>
          <p:cNvPr id="5" name="Text Placeholder 4"/>
          <p:cNvSpPr>
            <a:spLocks noGrp="1"/>
          </p:cNvSpPr>
          <p:nvPr>
            <p:ph type="body" sz="quarter" idx="3"/>
          </p:nvPr>
        </p:nvSpPr>
        <p:spPr/>
        <p:txBody>
          <a:bodyPr>
            <a:normAutofit fontScale="70000" lnSpcReduction="20000"/>
          </a:bodyPr>
          <a:lstStyle/>
          <a:p>
            <a:r>
              <a:rPr lang="en-US" sz="3400" dirty="0" smtClean="0"/>
              <a:t>UPP3 JSPP Framework</a:t>
            </a:r>
          </a:p>
          <a:p>
            <a:r>
              <a:rPr lang="en-US" dirty="0" smtClean="0"/>
              <a:t>Average earnings in Pension Calculations</a:t>
            </a:r>
            <a:endParaRPr lang="en-CA" dirty="0"/>
          </a:p>
        </p:txBody>
      </p:sp>
      <p:sp>
        <p:nvSpPr>
          <p:cNvPr id="6" name="Content Placeholder 5"/>
          <p:cNvSpPr>
            <a:spLocks noGrp="1"/>
          </p:cNvSpPr>
          <p:nvPr>
            <p:ph sz="quarter" idx="4"/>
          </p:nvPr>
        </p:nvSpPr>
        <p:spPr/>
        <p:txBody>
          <a:bodyPr>
            <a:normAutofit/>
          </a:bodyPr>
          <a:lstStyle/>
          <a:p>
            <a:r>
              <a:rPr lang="en-US" sz="2400" dirty="0"/>
              <a:t>Best Average Earnings of 4 (BAE(4)) </a:t>
            </a:r>
            <a:r>
              <a:rPr lang="en-US" sz="2400" b="1" u="sng" dirty="0"/>
              <a:t>non-consecutive</a:t>
            </a:r>
            <a:r>
              <a:rPr lang="en-US" sz="2400" dirty="0"/>
              <a:t> years or 48 non-consecutive months</a:t>
            </a:r>
            <a:endParaRPr lang="en-CA" sz="2400" dirty="0"/>
          </a:p>
        </p:txBody>
      </p:sp>
      <p:sp>
        <p:nvSpPr>
          <p:cNvPr id="8" name="TextBox 7"/>
          <p:cNvSpPr txBox="1"/>
          <p:nvPr/>
        </p:nvSpPr>
        <p:spPr>
          <a:xfrm>
            <a:off x="1034472" y="4488872"/>
            <a:ext cx="10575636" cy="1384995"/>
          </a:xfrm>
          <a:prstGeom prst="rect">
            <a:avLst/>
          </a:prstGeom>
          <a:noFill/>
        </p:spPr>
        <p:txBody>
          <a:bodyPr wrap="square" rtlCol="0">
            <a:spAutoFit/>
          </a:bodyPr>
          <a:lstStyle/>
          <a:p>
            <a:r>
              <a:rPr lang="en-US" sz="2800" dirty="0" smtClean="0"/>
              <a:t>The increase by one (1) year to determine the average earnings can be offset by the improvement with using non-consecutive years rather than the consecutive years.  Next slide provides a sample scenario.</a:t>
            </a:r>
            <a:endParaRPr lang="en-CA" sz="2800" dirty="0"/>
          </a:p>
        </p:txBody>
      </p:sp>
      <p:sp>
        <p:nvSpPr>
          <p:cNvPr id="10" name="Slide Number Placeholder 9"/>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2951409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the </a:t>
            </a:r>
            <a:r>
              <a:rPr lang="en-US" dirty="0" err="1" smtClean="0"/>
              <a:t>U</a:t>
            </a:r>
            <a:r>
              <a:rPr lang="en-US" sz="2000" dirty="0" err="1" smtClean="0"/>
              <a:t>of</a:t>
            </a:r>
            <a:r>
              <a:rPr lang="en-US" dirty="0" err="1" smtClean="0"/>
              <a:t>G</a:t>
            </a:r>
            <a:r>
              <a:rPr lang="en-US" dirty="0" smtClean="0"/>
              <a:t> Retirement Plan &amp; the Framework of the UPP3 JSPP</a:t>
            </a:r>
            <a:endParaRPr lang="en-CA"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998251436"/>
              </p:ext>
            </p:extLst>
          </p:nvPr>
        </p:nvGraphicFramePr>
        <p:xfrm>
          <a:off x="1246909" y="1976581"/>
          <a:ext cx="10135465" cy="4036213"/>
        </p:xfrm>
        <a:graphic>
          <a:graphicData uri="http://schemas.openxmlformats.org/drawingml/2006/table">
            <a:tbl>
              <a:tblPr firstRow="1" firstCol="1" bandRow="1">
                <a:tableStyleId>{5C22544A-7EE6-4342-B048-85BDC9FD1C3A}</a:tableStyleId>
              </a:tblPr>
              <a:tblGrid>
                <a:gridCol w="667059">
                  <a:extLst>
                    <a:ext uri="{9D8B030D-6E8A-4147-A177-3AD203B41FA5}">
                      <a16:colId xmlns:a16="http://schemas.microsoft.com/office/drawing/2014/main" xmlns="" val="1299175985"/>
                    </a:ext>
                  </a:extLst>
                </a:gridCol>
                <a:gridCol w="3488716">
                  <a:extLst>
                    <a:ext uri="{9D8B030D-6E8A-4147-A177-3AD203B41FA5}">
                      <a16:colId xmlns:a16="http://schemas.microsoft.com/office/drawing/2014/main" xmlns="" val="3460914720"/>
                    </a:ext>
                  </a:extLst>
                </a:gridCol>
                <a:gridCol w="1521339">
                  <a:extLst>
                    <a:ext uri="{9D8B030D-6E8A-4147-A177-3AD203B41FA5}">
                      <a16:colId xmlns:a16="http://schemas.microsoft.com/office/drawing/2014/main" xmlns="" val="3687074086"/>
                    </a:ext>
                  </a:extLst>
                </a:gridCol>
                <a:gridCol w="1379268">
                  <a:extLst>
                    <a:ext uri="{9D8B030D-6E8A-4147-A177-3AD203B41FA5}">
                      <a16:colId xmlns:a16="http://schemas.microsoft.com/office/drawing/2014/main" xmlns="" val="3326462522"/>
                    </a:ext>
                  </a:extLst>
                </a:gridCol>
                <a:gridCol w="1500037">
                  <a:extLst>
                    <a:ext uri="{9D8B030D-6E8A-4147-A177-3AD203B41FA5}">
                      <a16:colId xmlns:a16="http://schemas.microsoft.com/office/drawing/2014/main" xmlns="" val="922012541"/>
                    </a:ext>
                  </a:extLst>
                </a:gridCol>
                <a:gridCol w="1579046">
                  <a:extLst>
                    <a:ext uri="{9D8B030D-6E8A-4147-A177-3AD203B41FA5}">
                      <a16:colId xmlns:a16="http://schemas.microsoft.com/office/drawing/2014/main" xmlns="" val="3913308535"/>
                    </a:ext>
                  </a:extLst>
                </a:gridCol>
              </a:tblGrid>
              <a:tr h="759930">
                <a:tc>
                  <a:txBody>
                    <a:bodyPr/>
                    <a:lstStyle/>
                    <a:p>
                      <a:pPr algn="ctr">
                        <a:lnSpc>
                          <a:spcPct val="107000"/>
                        </a:lnSpc>
                        <a:spcAft>
                          <a:spcPts val="0"/>
                        </a:spcAft>
                      </a:pPr>
                      <a:r>
                        <a:rPr lang="en-US" sz="1600" b="0" dirty="0">
                          <a:effectLst/>
                        </a:rPr>
                        <a:t>Year</a:t>
                      </a:r>
                      <a:endParaRPr lang="en-CA"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400" b="0" dirty="0">
                          <a:effectLst/>
                        </a:rPr>
                        <a:t>Salary ($)</a:t>
                      </a:r>
                      <a:endParaRPr lang="en-CA"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b="0" dirty="0">
                          <a:effectLst/>
                        </a:rPr>
                        <a:t>BAE (4) Consecutive</a:t>
                      </a:r>
                      <a:endParaRPr lang="en-CA"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b="0" smtClean="0">
                          <a:effectLst/>
                        </a:rPr>
                        <a:t>UGRP </a:t>
                      </a:r>
                    </a:p>
                    <a:p>
                      <a:pPr algn="ctr">
                        <a:lnSpc>
                          <a:spcPct val="107000"/>
                        </a:lnSpc>
                        <a:spcAft>
                          <a:spcPts val="0"/>
                        </a:spcAft>
                      </a:pPr>
                      <a:r>
                        <a:rPr lang="en-US" sz="1600" b="0" smtClean="0">
                          <a:effectLst/>
                        </a:rPr>
                        <a:t>BAE </a:t>
                      </a:r>
                      <a:r>
                        <a:rPr lang="en-US" sz="1600" b="0">
                          <a:effectLst/>
                        </a:rPr>
                        <a:t>(3) Consecutive</a:t>
                      </a:r>
                      <a:endParaRPr lang="en-CA" sz="16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b="0" dirty="0" smtClean="0">
                          <a:effectLst/>
                        </a:rPr>
                        <a:t>UPP3 JSPP</a:t>
                      </a:r>
                    </a:p>
                    <a:p>
                      <a:pPr algn="ctr">
                        <a:lnSpc>
                          <a:spcPct val="107000"/>
                        </a:lnSpc>
                        <a:spcAft>
                          <a:spcPts val="0"/>
                        </a:spcAft>
                      </a:pPr>
                      <a:r>
                        <a:rPr lang="en-US" sz="1600" b="0" dirty="0" smtClean="0">
                          <a:effectLst/>
                        </a:rPr>
                        <a:t>BAE </a:t>
                      </a:r>
                      <a:r>
                        <a:rPr lang="en-US" sz="1600" b="0" dirty="0">
                          <a:effectLst/>
                        </a:rPr>
                        <a:t>(4) Non-consecutive</a:t>
                      </a:r>
                      <a:endParaRPr lang="en-CA"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b="0" dirty="0">
                          <a:effectLst/>
                        </a:rPr>
                        <a:t>BAE (3) Non-consecutive</a:t>
                      </a:r>
                      <a:endParaRPr lang="en-CA"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992082629"/>
                  </a:ext>
                </a:extLst>
              </a:tr>
              <a:tr h="759930">
                <a:tc>
                  <a:txBody>
                    <a:bodyPr/>
                    <a:lstStyle/>
                    <a:p>
                      <a:pPr algn="ctr">
                        <a:lnSpc>
                          <a:spcPct val="107000"/>
                        </a:lnSpc>
                        <a:spcAft>
                          <a:spcPts val="0"/>
                        </a:spcAft>
                      </a:pPr>
                      <a:r>
                        <a:rPr lang="en-US" sz="2000">
                          <a:effectLst/>
                        </a:rPr>
                        <a:t>1</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2000" dirty="0">
                          <a:effectLst/>
                        </a:rPr>
                        <a:t>60,500 (includes allowance of 5,000 $)</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7">
                  <a:txBody>
                    <a:bodyPr/>
                    <a:lstStyle/>
                    <a:p>
                      <a:pPr algn="ctr">
                        <a:lnSpc>
                          <a:spcPct val="107000"/>
                        </a:lnSpc>
                        <a:spcAft>
                          <a:spcPts val="0"/>
                        </a:spcAft>
                      </a:pPr>
                      <a:r>
                        <a:rPr lang="en-US" sz="2000" dirty="0">
                          <a:effectLst/>
                        </a:rPr>
                        <a:t>57,750</a:t>
                      </a:r>
                      <a:endParaRPr lang="en-CA" sz="2000" dirty="0">
                        <a:effectLst/>
                      </a:endParaRPr>
                    </a:p>
                    <a:p>
                      <a:pPr algn="ctr">
                        <a:lnSpc>
                          <a:spcPct val="107000"/>
                        </a:lnSpc>
                        <a:spcAft>
                          <a:spcPts val="0"/>
                        </a:spcAft>
                      </a:pPr>
                      <a:r>
                        <a:rPr lang="en-US" sz="2000" dirty="0">
                          <a:effectLst/>
                        </a:rPr>
                        <a:t> </a:t>
                      </a:r>
                      <a:endParaRPr lang="en-CA" sz="2000" dirty="0">
                        <a:effectLst/>
                      </a:endParaRPr>
                    </a:p>
                    <a:p>
                      <a:pPr algn="ctr">
                        <a:lnSpc>
                          <a:spcPct val="107000"/>
                        </a:lnSpc>
                        <a:spcAft>
                          <a:spcPts val="0"/>
                        </a:spcAft>
                      </a:pPr>
                      <a:r>
                        <a:rPr lang="en-US" sz="2000" dirty="0">
                          <a:effectLst/>
                        </a:rPr>
                        <a:t> </a:t>
                      </a:r>
                      <a:endParaRPr lang="en-CA" sz="2000" dirty="0">
                        <a:effectLst/>
                      </a:endParaRPr>
                    </a:p>
                    <a:p>
                      <a:pPr algn="ctr">
                        <a:lnSpc>
                          <a:spcPct val="107000"/>
                        </a:lnSpc>
                        <a:spcAft>
                          <a:spcPts val="0"/>
                        </a:spcAft>
                      </a:pPr>
                      <a:r>
                        <a:rPr lang="en-US" sz="2000" dirty="0">
                          <a:effectLst/>
                        </a:rPr>
                        <a:t>Years 1, 2, 3, and 4</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7">
                  <a:txBody>
                    <a:bodyPr/>
                    <a:lstStyle/>
                    <a:p>
                      <a:pPr algn="ctr">
                        <a:lnSpc>
                          <a:spcPct val="107000"/>
                        </a:lnSpc>
                        <a:spcAft>
                          <a:spcPts val="0"/>
                        </a:spcAft>
                      </a:pPr>
                      <a:r>
                        <a:rPr lang="en-US" sz="3200" dirty="0">
                          <a:effectLst/>
                        </a:rPr>
                        <a:t>59,500</a:t>
                      </a:r>
                      <a:endParaRPr lang="en-CA" sz="3200" dirty="0">
                        <a:effectLst/>
                      </a:endParaRPr>
                    </a:p>
                    <a:p>
                      <a:pPr algn="ctr">
                        <a:lnSpc>
                          <a:spcPct val="107000"/>
                        </a:lnSpc>
                        <a:spcAft>
                          <a:spcPts val="0"/>
                        </a:spcAft>
                      </a:pPr>
                      <a:r>
                        <a:rPr lang="en-US" sz="3200" dirty="0">
                          <a:effectLst/>
                        </a:rPr>
                        <a:t> </a:t>
                      </a:r>
                      <a:endParaRPr lang="en-CA" sz="3200" dirty="0">
                        <a:effectLst/>
                      </a:endParaRPr>
                    </a:p>
                    <a:p>
                      <a:pPr algn="ctr">
                        <a:lnSpc>
                          <a:spcPct val="107000"/>
                        </a:lnSpc>
                        <a:spcAft>
                          <a:spcPts val="0"/>
                        </a:spcAft>
                      </a:pPr>
                      <a:r>
                        <a:rPr lang="en-US" sz="3200" dirty="0">
                          <a:effectLst/>
                        </a:rPr>
                        <a:t> </a:t>
                      </a:r>
                      <a:endParaRPr lang="en-CA" sz="3200" dirty="0">
                        <a:effectLst/>
                      </a:endParaRPr>
                    </a:p>
                    <a:p>
                      <a:pPr algn="ctr">
                        <a:lnSpc>
                          <a:spcPct val="107000"/>
                        </a:lnSpc>
                        <a:spcAft>
                          <a:spcPts val="0"/>
                        </a:spcAft>
                      </a:pPr>
                      <a:r>
                        <a:rPr lang="en-US" sz="3200" dirty="0">
                          <a:effectLst/>
                        </a:rPr>
                        <a:t>Years 4, 5, and 6</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7">
                  <a:txBody>
                    <a:bodyPr/>
                    <a:lstStyle/>
                    <a:p>
                      <a:pPr algn="ctr">
                        <a:lnSpc>
                          <a:spcPct val="107000"/>
                        </a:lnSpc>
                        <a:spcAft>
                          <a:spcPts val="0"/>
                        </a:spcAft>
                      </a:pPr>
                      <a:r>
                        <a:rPr lang="en-US" sz="3200" dirty="0">
                          <a:effectLst/>
                        </a:rPr>
                        <a:t>59,750</a:t>
                      </a:r>
                      <a:endParaRPr lang="en-CA" sz="3200" dirty="0">
                        <a:effectLst/>
                      </a:endParaRPr>
                    </a:p>
                    <a:p>
                      <a:pPr algn="ctr">
                        <a:lnSpc>
                          <a:spcPct val="107000"/>
                        </a:lnSpc>
                        <a:spcAft>
                          <a:spcPts val="0"/>
                        </a:spcAft>
                      </a:pPr>
                      <a:r>
                        <a:rPr lang="en-US" sz="3200" dirty="0">
                          <a:effectLst/>
                        </a:rPr>
                        <a:t> </a:t>
                      </a:r>
                      <a:endParaRPr lang="en-CA" sz="3200" dirty="0">
                        <a:effectLst/>
                      </a:endParaRPr>
                    </a:p>
                    <a:p>
                      <a:pPr algn="l">
                        <a:lnSpc>
                          <a:spcPct val="107000"/>
                        </a:lnSpc>
                        <a:spcAft>
                          <a:spcPts val="0"/>
                        </a:spcAft>
                      </a:pPr>
                      <a:r>
                        <a:rPr lang="en-US" sz="3200" dirty="0">
                          <a:effectLst/>
                        </a:rPr>
                        <a:t> </a:t>
                      </a:r>
                      <a:endParaRPr lang="en-CA" sz="3200" dirty="0">
                        <a:effectLst/>
                      </a:endParaRPr>
                    </a:p>
                    <a:p>
                      <a:pPr algn="ctr">
                        <a:lnSpc>
                          <a:spcPct val="107000"/>
                        </a:lnSpc>
                        <a:spcAft>
                          <a:spcPts val="0"/>
                        </a:spcAft>
                      </a:pPr>
                      <a:r>
                        <a:rPr lang="en-US" sz="3200" dirty="0">
                          <a:effectLst/>
                        </a:rPr>
                        <a:t>Years 1, 4, 5, and 6</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7">
                  <a:txBody>
                    <a:bodyPr/>
                    <a:lstStyle/>
                    <a:p>
                      <a:pPr algn="ctr">
                        <a:lnSpc>
                          <a:spcPct val="107000"/>
                        </a:lnSpc>
                        <a:spcAft>
                          <a:spcPts val="0"/>
                        </a:spcAft>
                      </a:pPr>
                      <a:r>
                        <a:rPr lang="en-US" sz="2000" dirty="0">
                          <a:effectLst/>
                        </a:rPr>
                        <a:t>60,167</a:t>
                      </a:r>
                      <a:endParaRPr lang="en-CA" sz="2000" dirty="0">
                        <a:effectLst/>
                      </a:endParaRPr>
                    </a:p>
                    <a:p>
                      <a:pPr algn="ctr">
                        <a:lnSpc>
                          <a:spcPct val="107000"/>
                        </a:lnSpc>
                        <a:spcAft>
                          <a:spcPts val="0"/>
                        </a:spcAft>
                      </a:pPr>
                      <a:r>
                        <a:rPr lang="en-US" sz="2000" dirty="0">
                          <a:effectLst/>
                        </a:rPr>
                        <a:t> </a:t>
                      </a:r>
                      <a:endParaRPr lang="en-CA" sz="2000" dirty="0">
                        <a:effectLst/>
                      </a:endParaRPr>
                    </a:p>
                    <a:p>
                      <a:pPr algn="l">
                        <a:lnSpc>
                          <a:spcPct val="107000"/>
                        </a:lnSpc>
                        <a:spcAft>
                          <a:spcPts val="0"/>
                        </a:spcAft>
                      </a:pPr>
                      <a:r>
                        <a:rPr lang="en-US" sz="2000" dirty="0">
                          <a:effectLst/>
                        </a:rPr>
                        <a:t> </a:t>
                      </a:r>
                      <a:endParaRPr lang="en-CA" sz="2000" dirty="0">
                        <a:effectLst/>
                      </a:endParaRPr>
                    </a:p>
                    <a:p>
                      <a:pPr algn="ctr">
                        <a:lnSpc>
                          <a:spcPct val="107000"/>
                        </a:lnSpc>
                        <a:spcAft>
                          <a:spcPts val="0"/>
                        </a:spcAft>
                      </a:pPr>
                      <a:r>
                        <a:rPr lang="en-US" sz="2000" dirty="0">
                          <a:effectLst/>
                        </a:rPr>
                        <a:t>Years 1, 5, and 6</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60602666"/>
                  </a:ext>
                </a:extLst>
              </a:tr>
              <a:tr h="503744">
                <a:tc>
                  <a:txBody>
                    <a:bodyPr/>
                    <a:lstStyle/>
                    <a:p>
                      <a:pPr algn="ctr">
                        <a:lnSpc>
                          <a:spcPct val="107000"/>
                        </a:lnSpc>
                        <a:spcAft>
                          <a:spcPts val="0"/>
                        </a:spcAft>
                      </a:pPr>
                      <a:r>
                        <a:rPr lang="en-US" sz="2000">
                          <a:effectLst/>
                        </a:rPr>
                        <a:t>2</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2000" dirty="0">
                          <a:effectLst/>
                        </a:rPr>
                        <a:t>55,500 (no more allowance)</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vMerge="1">
                  <a:txBody>
                    <a:bodyPr/>
                    <a:lstStyle/>
                    <a:p>
                      <a:endParaRPr lang="en-CA"/>
                    </a:p>
                  </a:txBody>
                  <a:tcPr/>
                </a:tc>
                <a:tc vMerge="1">
                  <a:txBody>
                    <a:bodyPr/>
                    <a:lstStyle/>
                    <a:p>
                      <a:endParaRPr lang="en-CA"/>
                    </a:p>
                  </a:txBody>
                  <a:tcPr/>
                </a:tc>
                <a:tc vMerge="1">
                  <a:txBody>
                    <a:bodyPr/>
                    <a:lstStyle/>
                    <a:p>
                      <a:endParaRPr lang="en-CA"/>
                    </a:p>
                  </a:txBody>
                  <a:tcPr/>
                </a:tc>
                <a:tc vMerge="1">
                  <a:txBody>
                    <a:bodyPr/>
                    <a:lstStyle/>
                    <a:p>
                      <a:endParaRPr lang="en-CA"/>
                    </a:p>
                  </a:txBody>
                  <a:tcPr/>
                </a:tc>
                <a:extLst>
                  <a:ext uri="{0D108BD9-81ED-4DB2-BD59-A6C34878D82A}">
                    <a16:rowId xmlns:a16="http://schemas.microsoft.com/office/drawing/2014/main" xmlns="" val="1348242401"/>
                  </a:ext>
                </a:extLst>
              </a:tr>
              <a:tr h="269519">
                <a:tc>
                  <a:txBody>
                    <a:bodyPr/>
                    <a:lstStyle/>
                    <a:p>
                      <a:pPr algn="ctr">
                        <a:lnSpc>
                          <a:spcPct val="107000"/>
                        </a:lnSpc>
                        <a:spcAft>
                          <a:spcPts val="0"/>
                        </a:spcAft>
                      </a:pPr>
                      <a:r>
                        <a:rPr lang="en-US" sz="2000">
                          <a:effectLst/>
                        </a:rPr>
                        <a:t>3</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2000" dirty="0">
                          <a:effectLst/>
                        </a:rPr>
                        <a:t>56,500</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vMerge="1">
                  <a:txBody>
                    <a:bodyPr/>
                    <a:lstStyle/>
                    <a:p>
                      <a:endParaRPr lang="en-CA"/>
                    </a:p>
                  </a:txBody>
                  <a:tcPr/>
                </a:tc>
                <a:tc vMerge="1">
                  <a:txBody>
                    <a:bodyPr/>
                    <a:lstStyle/>
                    <a:p>
                      <a:endParaRPr lang="en-CA"/>
                    </a:p>
                  </a:txBody>
                  <a:tcPr/>
                </a:tc>
                <a:tc vMerge="1">
                  <a:txBody>
                    <a:bodyPr/>
                    <a:lstStyle/>
                    <a:p>
                      <a:endParaRPr lang="en-CA"/>
                    </a:p>
                  </a:txBody>
                  <a:tcPr/>
                </a:tc>
                <a:tc vMerge="1">
                  <a:txBody>
                    <a:bodyPr/>
                    <a:lstStyle/>
                    <a:p>
                      <a:endParaRPr lang="en-CA"/>
                    </a:p>
                  </a:txBody>
                  <a:tcPr/>
                </a:tc>
                <a:extLst>
                  <a:ext uri="{0D108BD9-81ED-4DB2-BD59-A6C34878D82A}">
                    <a16:rowId xmlns:a16="http://schemas.microsoft.com/office/drawing/2014/main" xmlns="" val="1490010825"/>
                  </a:ext>
                </a:extLst>
              </a:tr>
              <a:tr h="269519">
                <a:tc>
                  <a:txBody>
                    <a:bodyPr/>
                    <a:lstStyle/>
                    <a:p>
                      <a:pPr algn="ctr">
                        <a:lnSpc>
                          <a:spcPct val="107000"/>
                        </a:lnSpc>
                        <a:spcAft>
                          <a:spcPts val="0"/>
                        </a:spcAft>
                      </a:pPr>
                      <a:r>
                        <a:rPr lang="en-US" sz="2000">
                          <a:effectLst/>
                        </a:rPr>
                        <a:t>4</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2000" dirty="0">
                          <a:effectLst/>
                        </a:rPr>
                        <a:t>58,500</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vMerge="1">
                  <a:txBody>
                    <a:bodyPr/>
                    <a:lstStyle/>
                    <a:p>
                      <a:endParaRPr lang="en-CA"/>
                    </a:p>
                  </a:txBody>
                  <a:tcPr/>
                </a:tc>
                <a:tc vMerge="1">
                  <a:txBody>
                    <a:bodyPr/>
                    <a:lstStyle/>
                    <a:p>
                      <a:endParaRPr lang="en-CA"/>
                    </a:p>
                  </a:txBody>
                  <a:tcPr/>
                </a:tc>
                <a:tc vMerge="1">
                  <a:txBody>
                    <a:bodyPr/>
                    <a:lstStyle/>
                    <a:p>
                      <a:endParaRPr lang="en-CA"/>
                    </a:p>
                  </a:txBody>
                  <a:tcPr/>
                </a:tc>
                <a:tc vMerge="1">
                  <a:txBody>
                    <a:bodyPr/>
                    <a:lstStyle/>
                    <a:p>
                      <a:endParaRPr lang="en-CA"/>
                    </a:p>
                  </a:txBody>
                  <a:tcPr/>
                </a:tc>
                <a:extLst>
                  <a:ext uri="{0D108BD9-81ED-4DB2-BD59-A6C34878D82A}">
                    <a16:rowId xmlns:a16="http://schemas.microsoft.com/office/drawing/2014/main" xmlns="" val="967109898"/>
                  </a:ext>
                </a:extLst>
              </a:tr>
              <a:tr h="269519">
                <a:tc>
                  <a:txBody>
                    <a:bodyPr/>
                    <a:lstStyle/>
                    <a:p>
                      <a:pPr algn="ctr">
                        <a:lnSpc>
                          <a:spcPct val="107000"/>
                        </a:lnSpc>
                        <a:spcAft>
                          <a:spcPts val="0"/>
                        </a:spcAft>
                      </a:pPr>
                      <a:r>
                        <a:rPr lang="en-US" sz="2000">
                          <a:effectLst/>
                        </a:rPr>
                        <a:t>5</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2000" dirty="0">
                          <a:effectLst/>
                        </a:rPr>
                        <a:t>60,000</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vMerge="1">
                  <a:txBody>
                    <a:bodyPr/>
                    <a:lstStyle/>
                    <a:p>
                      <a:endParaRPr lang="en-CA"/>
                    </a:p>
                  </a:txBody>
                  <a:tcPr/>
                </a:tc>
                <a:tc vMerge="1">
                  <a:txBody>
                    <a:bodyPr/>
                    <a:lstStyle/>
                    <a:p>
                      <a:endParaRPr lang="en-CA"/>
                    </a:p>
                  </a:txBody>
                  <a:tcPr/>
                </a:tc>
                <a:tc vMerge="1">
                  <a:txBody>
                    <a:bodyPr/>
                    <a:lstStyle/>
                    <a:p>
                      <a:endParaRPr lang="en-CA"/>
                    </a:p>
                  </a:txBody>
                  <a:tcPr/>
                </a:tc>
                <a:tc vMerge="1">
                  <a:txBody>
                    <a:bodyPr/>
                    <a:lstStyle/>
                    <a:p>
                      <a:endParaRPr lang="en-CA"/>
                    </a:p>
                  </a:txBody>
                  <a:tcPr/>
                </a:tc>
                <a:extLst>
                  <a:ext uri="{0D108BD9-81ED-4DB2-BD59-A6C34878D82A}">
                    <a16:rowId xmlns:a16="http://schemas.microsoft.com/office/drawing/2014/main" xmlns="" val="1632787866"/>
                  </a:ext>
                </a:extLst>
              </a:tr>
              <a:tr h="269519">
                <a:tc>
                  <a:txBody>
                    <a:bodyPr/>
                    <a:lstStyle/>
                    <a:p>
                      <a:pPr algn="ctr">
                        <a:lnSpc>
                          <a:spcPct val="107000"/>
                        </a:lnSpc>
                        <a:spcAft>
                          <a:spcPts val="0"/>
                        </a:spcAft>
                      </a:pPr>
                      <a:r>
                        <a:rPr lang="en-US" sz="2000">
                          <a:effectLst/>
                        </a:rPr>
                        <a:t>6</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2000" dirty="0">
                          <a:effectLst/>
                        </a:rPr>
                        <a:t>60,000</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vMerge="1">
                  <a:txBody>
                    <a:bodyPr/>
                    <a:lstStyle/>
                    <a:p>
                      <a:endParaRPr lang="en-CA"/>
                    </a:p>
                  </a:txBody>
                  <a:tcPr/>
                </a:tc>
                <a:tc vMerge="1">
                  <a:txBody>
                    <a:bodyPr/>
                    <a:lstStyle/>
                    <a:p>
                      <a:endParaRPr lang="en-CA"/>
                    </a:p>
                  </a:txBody>
                  <a:tcPr/>
                </a:tc>
                <a:tc vMerge="1">
                  <a:txBody>
                    <a:bodyPr/>
                    <a:lstStyle/>
                    <a:p>
                      <a:endParaRPr lang="en-CA"/>
                    </a:p>
                  </a:txBody>
                  <a:tcPr/>
                </a:tc>
                <a:tc vMerge="1">
                  <a:txBody>
                    <a:bodyPr/>
                    <a:lstStyle/>
                    <a:p>
                      <a:endParaRPr lang="en-CA"/>
                    </a:p>
                  </a:txBody>
                  <a:tcPr/>
                </a:tc>
                <a:extLst>
                  <a:ext uri="{0D108BD9-81ED-4DB2-BD59-A6C34878D82A}">
                    <a16:rowId xmlns:a16="http://schemas.microsoft.com/office/drawing/2014/main" xmlns="" val="2616612715"/>
                  </a:ext>
                </a:extLst>
              </a:tr>
              <a:tr h="685230">
                <a:tc>
                  <a:txBody>
                    <a:bodyPr/>
                    <a:lstStyle/>
                    <a:p>
                      <a:pPr algn="ctr">
                        <a:lnSpc>
                          <a:spcPct val="107000"/>
                        </a:lnSpc>
                        <a:spcAft>
                          <a:spcPts val="0"/>
                        </a:spcAft>
                      </a:pPr>
                      <a:r>
                        <a:rPr lang="en-US" sz="2000" dirty="0">
                          <a:effectLst/>
                        </a:rPr>
                        <a:t>7</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2000" dirty="0">
                          <a:effectLst/>
                        </a:rPr>
                        <a:t>40,200 (lower paying job due to pre-retirement RTW plan)</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vMerge="1">
                  <a:txBody>
                    <a:bodyPr/>
                    <a:lstStyle/>
                    <a:p>
                      <a:endParaRPr lang="en-CA"/>
                    </a:p>
                  </a:txBody>
                  <a:tcPr/>
                </a:tc>
                <a:tc vMerge="1">
                  <a:txBody>
                    <a:bodyPr/>
                    <a:lstStyle/>
                    <a:p>
                      <a:endParaRPr lang="en-CA"/>
                    </a:p>
                  </a:txBody>
                  <a:tcPr/>
                </a:tc>
                <a:tc vMerge="1">
                  <a:txBody>
                    <a:bodyPr/>
                    <a:lstStyle/>
                    <a:p>
                      <a:endParaRPr lang="en-CA"/>
                    </a:p>
                  </a:txBody>
                  <a:tcPr/>
                </a:tc>
                <a:tc vMerge="1">
                  <a:txBody>
                    <a:bodyPr/>
                    <a:lstStyle/>
                    <a:p>
                      <a:endParaRPr lang="en-CA"/>
                    </a:p>
                  </a:txBody>
                  <a:tcPr/>
                </a:tc>
                <a:extLst>
                  <a:ext uri="{0D108BD9-81ED-4DB2-BD59-A6C34878D82A}">
                    <a16:rowId xmlns:a16="http://schemas.microsoft.com/office/drawing/2014/main" xmlns="" val="3982546811"/>
                  </a:ext>
                </a:extLst>
              </a:tr>
            </a:tbl>
          </a:graphicData>
        </a:graphic>
      </p:graphicFrame>
      <p:sp>
        <p:nvSpPr>
          <p:cNvPr id="5" name="Slide Number Placeholder 4"/>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2342948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the </a:t>
            </a:r>
            <a:r>
              <a:rPr lang="en-US" dirty="0" err="1" smtClean="0"/>
              <a:t>U</a:t>
            </a:r>
            <a:r>
              <a:rPr lang="en-US" sz="2000" dirty="0" err="1" smtClean="0"/>
              <a:t>of</a:t>
            </a:r>
            <a:r>
              <a:rPr lang="en-US" dirty="0" err="1" smtClean="0"/>
              <a:t>G</a:t>
            </a:r>
            <a:r>
              <a:rPr lang="en-US" dirty="0" smtClean="0"/>
              <a:t> Retirement Plan &amp; the Framework of the UPP3 JSPP</a:t>
            </a:r>
            <a:endParaRPr lang="en-CA" dirty="0"/>
          </a:p>
        </p:txBody>
      </p:sp>
      <p:sp>
        <p:nvSpPr>
          <p:cNvPr id="3" name="Text Placeholder 2"/>
          <p:cNvSpPr>
            <a:spLocks noGrp="1"/>
          </p:cNvSpPr>
          <p:nvPr>
            <p:ph type="body" idx="1"/>
          </p:nvPr>
        </p:nvSpPr>
        <p:spPr/>
        <p:txBody>
          <a:bodyPr>
            <a:normAutofit fontScale="77500" lnSpcReduction="20000"/>
          </a:bodyPr>
          <a:lstStyle/>
          <a:p>
            <a:r>
              <a:rPr lang="en-CA" sz="3100" dirty="0" err="1"/>
              <a:t>UofG</a:t>
            </a:r>
            <a:r>
              <a:rPr lang="en-CA" sz="3100" dirty="0"/>
              <a:t> Retirement Plan </a:t>
            </a:r>
            <a:endParaRPr lang="en-CA" sz="3100" dirty="0" smtClean="0"/>
          </a:p>
          <a:p>
            <a:r>
              <a:rPr lang="en-US" dirty="0" smtClean="0"/>
              <a:t>Accrual rate in pension Calculations</a:t>
            </a:r>
            <a:endParaRPr lang="en-CA" dirty="0"/>
          </a:p>
        </p:txBody>
      </p:sp>
      <p:sp>
        <p:nvSpPr>
          <p:cNvPr id="4" name="Content Placeholder 3"/>
          <p:cNvSpPr>
            <a:spLocks noGrp="1"/>
          </p:cNvSpPr>
          <p:nvPr>
            <p:ph sz="half" idx="2"/>
          </p:nvPr>
        </p:nvSpPr>
        <p:spPr/>
        <p:txBody>
          <a:bodyPr>
            <a:normAutofit/>
          </a:bodyPr>
          <a:lstStyle/>
          <a:p>
            <a:r>
              <a:rPr lang="en-US" sz="2400" dirty="0" smtClean="0"/>
              <a:t>1.6 % up to YMPE </a:t>
            </a:r>
            <a:r>
              <a:rPr lang="en-US" dirty="0" smtClean="0"/>
              <a:t>(CUPE &amp; OSSTF)</a:t>
            </a:r>
          </a:p>
          <a:p>
            <a:r>
              <a:rPr lang="en-US" sz="2400" dirty="0" smtClean="0"/>
              <a:t>1.5 % up to YMPE </a:t>
            </a:r>
            <a:r>
              <a:rPr lang="en-US" dirty="0" smtClean="0"/>
              <a:t>(OPSEU &amp; </a:t>
            </a:r>
            <a:r>
              <a:rPr lang="en-US" dirty="0" err="1" smtClean="0"/>
              <a:t>Unifor</a:t>
            </a:r>
            <a:r>
              <a:rPr lang="en-US" dirty="0" smtClean="0"/>
              <a:t>)</a:t>
            </a:r>
          </a:p>
          <a:p>
            <a:r>
              <a:rPr lang="en-US" sz="2400" dirty="0" smtClean="0"/>
              <a:t>2.0 % up to YMPE</a:t>
            </a:r>
            <a:endParaRPr lang="en-CA" sz="2400" dirty="0"/>
          </a:p>
        </p:txBody>
      </p:sp>
      <p:sp>
        <p:nvSpPr>
          <p:cNvPr id="5" name="Text Placeholder 4"/>
          <p:cNvSpPr>
            <a:spLocks noGrp="1"/>
          </p:cNvSpPr>
          <p:nvPr>
            <p:ph type="body" sz="quarter" idx="3"/>
          </p:nvPr>
        </p:nvSpPr>
        <p:spPr/>
        <p:txBody>
          <a:bodyPr>
            <a:normAutofit fontScale="77500" lnSpcReduction="20000"/>
          </a:bodyPr>
          <a:lstStyle/>
          <a:p>
            <a:r>
              <a:rPr lang="en-US" sz="3100" dirty="0" smtClean="0"/>
              <a:t>UPP3 JSPP Framework</a:t>
            </a:r>
          </a:p>
          <a:p>
            <a:r>
              <a:rPr lang="en-US" dirty="0" smtClean="0"/>
              <a:t>Accrual rate in Pension Calculations</a:t>
            </a:r>
            <a:endParaRPr lang="en-CA" dirty="0"/>
          </a:p>
        </p:txBody>
      </p:sp>
      <p:sp>
        <p:nvSpPr>
          <p:cNvPr id="6" name="Content Placeholder 5"/>
          <p:cNvSpPr>
            <a:spLocks noGrp="1"/>
          </p:cNvSpPr>
          <p:nvPr>
            <p:ph sz="quarter" idx="4"/>
          </p:nvPr>
        </p:nvSpPr>
        <p:spPr/>
        <p:txBody>
          <a:bodyPr>
            <a:normAutofit/>
          </a:bodyPr>
          <a:lstStyle/>
          <a:p>
            <a:r>
              <a:rPr lang="en-US" sz="2400" dirty="0"/>
              <a:t>1.6 % up to YMPE</a:t>
            </a:r>
          </a:p>
          <a:p>
            <a:r>
              <a:rPr lang="en-US" sz="2400" dirty="0"/>
              <a:t>2.0 % up to YMPE</a:t>
            </a:r>
          </a:p>
          <a:p>
            <a:pPr marL="0" indent="0">
              <a:buNone/>
            </a:pPr>
            <a:endParaRPr lang="en-CA" sz="2400" dirty="0"/>
          </a:p>
        </p:txBody>
      </p:sp>
      <p:sp>
        <p:nvSpPr>
          <p:cNvPr id="8" name="TextBox 7"/>
          <p:cNvSpPr txBox="1"/>
          <p:nvPr/>
        </p:nvSpPr>
        <p:spPr>
          <a:xfrm>
            <a:off x="696686" y="4414981"/>
            <a:ext cx="10990217" cy="1754326"/>
          </a:xfrm>
          <a:prstGeom prst="rect">
            <a:avLst/>
          </a:prstGeom>
          <a:noFill/>
        </p:spPr>
        <p:txBody>
          <a:bodyPr wrap="square" rtlCol="0">
            <a:spAutoFit/>
          </a:bodyPr>
          <a:lstStyle/>
          <a:p>
            <a:r>
              <a:rPr lang="en-US" sz="2800" dirty="0" smtClean="0"/>
              <a:t>YMPE is the </a:t>
            </a:r>
            <a:r>
              <a:rPr lang="en-US" sz="2800" dirty="0"/>
              <a:t>Y</a:t>
            </a:r>
            <a:r>
              <a:rPr lang="en-US" sz="2800" dirty="0" smtClean="0"/>
              <a:t>early Maximum Pensionable Earnings &amp; is set by CPP and related to the average industrial wage across Canada.  In 2017 the YMPE equals 55,300 $.  This feature is </a:t>
            </a:r>
            <a:r>
              <a:rPr lang="en-US" sz="2400" b="1" u="sng" dirty="0" smtClean="0"/>
              <a:t>status quo in both plans for CUPE &amp; OSSTF and an improvement for OPSEU &amp; </a:t>
            </a:r>
            <a:r>
              <a:rPr lang="en-US" sz="2400" b="1" u="sng" dirty="0" err="1" smtClean="0"/>
              <a:t>Unifor</a:t>
            </a:r>
            <a:r>
              <a:rPr lang="en-US" sz="2400" b="1" u="sng" dirty="0" smtClean="0"/>
              <a:t> members</a:t>
            </a:r>
            <a:r>
              <a:rPr lang="en-US" sz="2400" dirty="0" smtClean="0"/>
              <a:t>.</a:t>
            </a:r>
            <a:endParaRPr lang="en-CA" sz="2400" dirty="0"/>
          </a:p>
        </p:txBody>
      </p:sp>
      <p:sp>
        <p:nvSpPr>
          <p:cNvPr id="10" name="Slide Number Placeholder 9"/>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4093766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the </a:t>
            </a:r>
            <a:r>
              <a:rPr lang="en-US" dirty="0" err="1" smtClean="0"/>
              <a:t>U</a:t>
            </a:r>
            <a:r>
              <a:rPr lang="en-US" sz="2000" dirty="0" err="1" smtClean="0"/>
              <a:t>of</a:t>
            </a:r>
            <a:r>
              <a:rPr lang="en-US" dirty="0" err="1" smtClean="0"/>
              <a:t>G</a:t>
            </a:r>
            <a:r>
              <a:rPr lang="en-US" dirty="0" smtClean="0"/>
              <a:t> Retirement Plan &amp; the Framework of the UPP3 JSPP</a:t>
            </a:r>
            <a:endParaRPr lang="en-CA" dirty="0"/>
          </a:p>
        </p:txBody>
      </p:sp>
      <p:sp>
        <p:nvSpPr>
          <p:cNvPr id="3" name="Text Placeholder 2"/>
          <p:cNvSpPr>
            <a:spLocks noGrp="1"/>
          </p:cNvSpPr>
          <p:nvPr>
            <p:ph type="body" idx="1"/>
          </p:nvPr>
        </p:nvSpPr>
        <p:spPr/>
        <p:txBody>
          <a:bodyPr>
            <a:normAutofit fontScale="92500" lnSpcReduction="20000"/>
          </a:bodyPr>
          <a:lstStyle/>
          <a:p>
            <a:r>
              <a:rPr lang="en-CA" sz="2600" dirty="0" err="1"/>
              <a:t>UofG</a:t>
            </a:r>
            <a:r>
              <a:rPr lang="en-CA" sz="2600" dirty="0"/>
              <a:t> Retirement Plan </a:t>
            </a:r>
            <a:endParaRPr lang="en-CA" sz="2600" dirty="0" smtClean="0"/>
          </a:p>
          <a:p>
            <a:r>
              <a:rPr lang="en-US" dirty="0" smtClean="0"/>
              <a:t>Guaranteed DB Pension Formula</a:t>
            </a:r>
            <a:endParaRPr lang="en-CA" dirty="0"/>
          </a:p>
        </p:txBody>
      </p:sp>
      <p:sp>
        <p:nvSpPr>
          <p:cNvPr id="4" name="Content Placeholder 3"/>
          <p:cNvSpPr>
            <a:spLocks noGrp="1"/>
          </p:cNvSpPr>
          <p:nvPr>
            <p:ph sz="half" idx="2"/>
          </p:nvPr>
        </p:nvSpPr>
        <p:spPr/>
        <p:txBody>
          <a:bodyPr>
            <a:normAutofit/>
          </a:bodyPr>
          <a:lstStyle/>
          <a:p>
            <a:r>
              <a:rPr lang="en-US" sz="2400" dirty="0"/>
              <a:t>Accrual Rate x BAE(3</a:t>
            </a:r>
            <a:r>
              <a:rPr lang="en-US" sz="2400" dirty="0" smtClean="0"/>
              <a:t>) consecutive </a:t>
            </a:r>
            <a:r>
              <a:rPr lang="en-US" sz="2400" dirty="0"/>
              <a:t>x Years of Credited Service in UGRP</a:t>
            </a:r>
            <a:endParaRPr lang="en-CA" sz="2400" dirty="0"/>
          </a:p>
        </p:txBody>
      </p:sp>
      <p:sp>
        <p:nvSpPr>
          <p:cNvPr id="5" name="Text Placeholder 4"/>
          <p:cNvSpPr>
            <a:spLocks noGrp="1"/>
          </p:cNvSpPr>
          <p:nvPr>
            <p:ph type="body" sz="quarter" idx="3"/>
          </p:nvPr>
        </p:nvSpPr>
        <p:spPr/>
        <p:txBody>
          <a:bodyPr>
            <a:normAutofit fontScale="92500" lnSpcReduction="20000"/>
          </a:bodyPr>
          <a:lstStyle/>
          <a:p>
            <a:r>
              <a:rPr lang="en-US" sz="2600" dirty="0" smtClean="0"/>
              <a:t>UPP3 JSPP Framework</a:t>
            </a:r>
          </a:p>
          <a:p>
            <a:r>
              <a:rPr lang="en-US" dirty="0" smtClean="0"/>
              <a:t>Guaranteed DB Pension Formula</a:t>
            </a:r>
            <a:endParaRPr lang="en-CA" dirty="0"/>
          </a:p>
        </p:txBody>
      </p:sp>
      <p:sp>
        <p:nvSpPr>
          <p:cNvPr id="6" name="Content Placeholder 5"/>
          <p:cNvSpPr>
            <a:spLocks noGrp="1"/>
          </p:cNvSpPr>
          <p:nvPr>
            <p:ph sz="quarter" idx="4"/>
          </p:nvPr>
        </p:nvSpPr>
        <p:spPr/>
        <p:txBody>
          <a:bodyPr>
            <a:normAutofit/>
          </a:bodyPr>
          <a:lstStyle/>
          <a:p>
            <a:r>
              <a:rPr lang="en-US" sz="2400" dirty="0"/>
              <a:t>Accrual Rate x BAE(4</a:t>
            </a:r>
            <a:r>
              <a:rPr lang="en-US" sz="2400" dirty="0" smtClean="0"/>
              <a:t>) non-consecutive </a:t>
            </a:r>
            <a:r>
              <a:rPr lang="en-US" sz="2400" dirty="0"/>
              <a:t>x Years of Credited Service in UPP3</a:t>
            </a:r>
            <a:endParaRPr lang="en-CA" sz="2400" dirty="0"/>
          </a:p>
        </p:txBody>
      </p:sp>
      <p:sp>
        <p:nvSpPr>
          <p:cNvPr id="8" name="TextBox 7"/>
          <p:cNvSpPr txBox="1"/>
          <p:nvPr/>
        </p:nvSpPr>
        <p:spPr>
          <a:xfrm>
            <a:off x="175490" y="4424217"/>
            <a:ext cx="11859491" cy="1569660"/>
          </a:xfrm>
          <a:prstGeom prst="rect">
            <a:avLst/>
          </a:prstGeom>
          <a:noFill/>
        </p:spPr>
        <p:txBody>
          <a:bodyPr wrap="square" rtlCol="0">
            <a:spAutoFit/>
          </a:bodyPr>
          <a:lstStyle/>
          <a:p>
            <a:r>
              <a:rPr lang="en-US" sz="2400" dirty="0" smtClean="0"/>
              <a:t>Pension Benefits Act (PBA) protects all accrued benefits prior to any changes to the pension plan (including transferring to a JSPP).  All changes made are on a go-forward basis so if you earned credited service in 2 different plans there would be 2 calculations done: 1</a:t>
            </a:r>
            <a:r>
              <a:rPr lang="en-US" sz="2400" baseline="30000" dirty="0" smtClean="0"/>
              <a:t>st</a:t>
            </a:r>
            <a:r>
              <a:rPr lang="en-US" sz="2400" dirty="0" smtClean="0"/>
              <a:t> portion prior to the change which is added to the 2</a:t>
            </a:r>
            <a:r>
              <a:rPr lang="en-US" sz="2400" baseline="30000" dirty="0" smtClean="0"/>
              <a:t>nd</a:t>
            </a:r>
            <a:r>
              <a:rPr lang="en-US" sz="2400" dirty="0" smtClean="0"/>
              <a:t> portion for time worked post change. </a:t>
            </a:r>
            <a:endParaRPr lang="en-CA" sz="2400" dirty="0"/>
          </a:p>
        </p:txBody>
      </p:sp>
      <p:sp>
        <p:nvSpPr>
          <p:cNvPr id="10" name="Slide Number Placeholder 9"/>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3049749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the </a:t>
            </a:r>
            <a:r>
              <a:rPr lang="en-US" dirty="0" err="1" smtClean="0"/>
              <a:t>U</a:t>
            </a:r>
            <a:r>
              <a:rPr lang="en-US" sz="2000" dirty="0" err="1" smtClean="0"/>
              <a:t>of</a:t>
            </a:r>
            <a:r>
              <a:rPr lang="en-US" dirty="0" err="1" smtClean="0"/>
              <a:t>G</a:t>
            </a:r>
            <a:r>
              <a:rPr lang="en-US" dirty="0" smtClean="0"/>
              <a:t> Retirement Plan &amp; the Framework of the UPP3 JSPP</a:t>
            </a:r>
            <a:endParaRPr lang="en-CA" dirty="0"/>
          </a:p>
        </p:txBody>
      </p:sp>
      <p:sp>
        <p:nvSpPr>
          <p:cNvPr id="3" name="Text Placeholder 2"/>
          <p:cNvSpPr>
            <a:spLocks noGrp="1"/>
          </p:cNvSpPr>
          <p:nvPr>
            <p:ph type="body" idx="1"/>
          </p:nvPr>
        </p:nvSpPr>
        <p:spPr/>
        <p:txBody>
          <a:bodyPr>
            <a:normAutofit fontScale="92500" lnSpcReduction="10000"/>
          </a:bodyPr>
          <a:lstStyle/>
          <a:p>
            <a:r>
              <a:rPr lang="en-CA" dirty="0" err="1"/>
              <a:t>U</a:t>
            </a:r>
            <a:r>
              <a:rPr lang="en-CA" sz="1600" dirty="0" err="1"/>
              <a:t>of</a:t>
            </a:r>
            <a:r>
              <a:rPr lang="en-CA" dirty="0" err="1"/>
              <a:t>G</a:t>
            </a:r>
            <a:r>
              <a:rPr lang="en-CA" dirty="0"/>
              <a:t> Retirement Plan </a:t>
            </a:r>
            <a:endParaRPr lang="en-CA" dirty="0" smtClean="0"/>
          </a:p>
          <a:p>
            <a:r>
              <a:rPr lang="en-US" dirty="0" smtClean="0"/>
              <a:t>Guaranteed DB Pension Formula</a:t>
            </a:r>
            <a:endParaRPr lang="en-CA" dirty="0"/>
          </a:p>
        </p:txBody>
      </p:sp>
      <p:sp>
        <p:nvSpPr>
          <p:cNvPr id="5" name="Text Placeholder 4"/>
          <p:cNvSpPr>
            <a:spLocks noGrp="1"/>
          </p:cNvSpPr>
          <p:nvPr>
            <p:ph type="body" sz="quarter" idx="3"/>
          </p:nvPr>
        </p:nvSpPr>
        <p:spPr/>
        <p:txBody>
          <a:bodyPr>
            <a:normAutofit fontScale="92500" lnSpcReduction="10000"/>
          </a:bodyPr>
          <a:lstStyle/>
          <a:p>
            <a:r>
              <a:rPr lang="en-US" dirty="0" smtClean="0"/>
              <a:t>UPP3 JSPP Framework</a:t>
            </a:r>
          </a:p>
          <a:p>
            <a:r>
              <a:rPr lang="en-US" dirty="0" smtClean="0"/>
              <a:t>Guaranteed DB Pension Formula</a:t>
            </a:r>
            <a:endParaRPr lang="en-CA" dirty="0"/>
          </a:p>
        </p:txBody>
      </p:sp>
      <p:graphicFrame>
        <p:nvGraphicFramePr>
          <p:cNvPr id="7" name="Table 6"/>
          <p:cNvGraphicFramePr>
            <a:graphicFrameLocks noGrp="1"/>
          </p:cNvGraphicFramePr>
          <p:nvPr>
            <p:extLst>
              <p:ext uri="{D42A27DB-BD31-4B8C-83A1-F6EECF244321}">
                <p14:modId xmlns:p14="http://schemas.microsoft.com/office/powerpoint/2010/main" val="3768634845"/>
              </p:ext>
            </p:extLst>
          </p:nvPr>
        </p:nvGraphicFramePr>
        <p:xfrm>
          <a:off x="1089354" y="2821492"/>
          <a:ext cx="10323333" cy="2048947"/>
        </p:xfrm>
        <a:graphic>
          <a:graphicData uri="http://schemas.openxmlformats.org/drawingml/2006/table">
            <a:tbl>
              <a:tblPr firstRow="1" firstCol="1" bandRow="1">
                <a:tableStyleId>{5C22544A-7EE6-4342-B048-85BDC9FD1C3A}</a:tableStyleId>
              </a:tblPr>
              <a:tblGrid>
                <a:gridCol w="1611564">
                  <a:extLst>
                    <a:ext uri="{9D8B030D-6E8A-4147-A177-3AD203B41FA5}">
                      <a16:colId xmlns:a16="http://schemas.microsoft.com/office/drawing/2014/main" xmlns="" val="876975168"/>
                    </a:ext>
                  </a:extLst>
                </a:gridCol>
                <a:gridCol w="1451962">
                  <a:extLst>
                    <a:ext uri="{9D8B030D-6E8A-4147-A177-3AD203B41FA5}">
                      <a16:colId xmlns:a16="http://schemas.microsoft.com/office/drawing/2014/main" xmlns="" val="2329492375"/>
                    </a:ext>
                  </a:extLst>
                </a:gridCol>
                <a:gridCol w="1451962">
                  <a:extLst>
                    <a:ext uri="{9D8B030D-6E8A-4147-A177-3AD203B41FA5}">
                      <a16:colId xmlns:a16="http://schemas.microsoft.com/office/drawing/2014/main" xmlns="" val="817361328"/>
                    </a:ext>
                  </a:extLst>
                </a:gridCol>
                <a:gridCol w="1451962">
                  <a:extLst>
                    <a:ext uri="{9D8B030D-6E8A-4147-A177-3AD203B41FA5}">
                      <a16:colId xmlns:a16="http://schemas.microsoft.com/office/drawing/2014/main" xmlns="" val="1022288857"/>
                    </a:ext>
                  </a:extLst>
                </a:gridCol>
                <a:gridCol w="1323589">
                  <a:extLst>
                    <a:ext uri="{9D8B030D-6E8A-4147-A177-3AD203B41FA5}">
                      <a16:colId xmlns:a16="http://schemas.microsoft.com/office/drawing/2014/main" xmlns="" val="2366834895"/>
                    </a:ext>
                  </a:extLst>
                </a:gridCol>
                <a:gridCol w="1580332">
                  <a:extLst>
                    <a:ext uri="{9D8B030D-6E8A-4147-A177-3AD203B41FA5}">
                      <a16:colId xmlns:a16="http://schemas.microsoft.com/office/drawing/2014/main" xmlns="" val="2823514800"/>
                    </a:ext>
                  </a:extLst>
                </a:gridCol>
                <a:gridCol w="1451962">
                  <a:extLst>
                    <a:ext uri="{9D8B030D-6E8A-4147-A177-3AD203B41FA5}">
                      <a16:colId xmlns:a16="http://schemas.microsoft.com/office/drawing/2014/main" xmlns="" val="1386806342"/>
                    </a:ext>
                  </a:extLst>
                </a:gridCol>
              </a:tblGrid>
              <a:tr h="1592382">
                <a:tc>
                  <a:txBody>
                    <a:bodyPr/>
                    <a:lstStyle/>
                    <a:p>
                      <a:pPr algn="ctr">
                        <a:lnSpc>
                          <a:spcPct val="107000"/>
                        </a:lnSpc>
                        <a:spcAft>
                          <a:spcPts val="800"/>
                        </a:spcAft>
                      </a:pPr>
                      <a:r>
                        <a:rPr lang="en-US" sz="1400" b="0" dirty="0">
                          <a:effectLst/>
                        </a:rPr>
                        <a:t>Full Time Member who works 35 hours a week or 1820 hours a year at a Job rate of Level 7</a:t>
                      </a:r>
                      <a:endParaRPr lang="en-CA"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b="0" dirty="0">
                          <a:effectLst/>
                        </a:rPr>
                        <a:t>Earnings </a:t>
                      </a:r>
                      <a:r>
                        <a:rPr lang="en-US" sz="1800" b="0" dirty="0" smtClean="0">
                          <a:effectLst/>
                        </a:rPr>
                        <a:t>for</a:t>
                      </a:r>
                      <a:r>
                        <a:rPr lang="en-US" sz="1800" b="0" dirty="0">
                          <a:effectLst/>
                        </a:rPr>
                        <a:t> </a:t>
                      </a:r>
                      <a:endParaRPr lang="en-CA" sz="1800" b="0" dirty="0">
                        <a:effectLst/>
                      </a:endParaRPr>
                    </a:p>
                    <a:p>
                      <a:pPr algn="ctr">
                        <a:lnSpc>
                          <a:spcPct val="107000"/>
                        </a:lnSpc>
                        <a:spcAft>
                          <a:spcPts val="800"/>
                        </a:spcAft>
                      </a:pPr>
                      <a:r>
                        <a:rPr lang="en-US" sz="1800" b="0" dirty="0">
                          <a:effectLst/>
                        </a:rPr>
                        <a:t>May 1, 2014 to April 30 2015</a:t>
                      </a:r>
                      <a:endParaRPr lang="en-CA"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b="0" dirty="0">
                          <a:effectLst/>
                        </a:rPr>
                        <a:t>Earnings for </a:t>
                      </a:r>
                      <a:endParaRPr lang="en-CA" sz="1800" b="0" dirty="0">
                        <a:effectLst/>
                      </a:endParaRPr>
                    </a:p>
                    <a:p>
                      <a:pPr algn="ctr">
                        <a:lnSpc>
                          <a:spcPct val="107000"/>
                        </a:lnSpc>
                        <a:spcAft>
                          <a:spcPts val="800"/>
                        </a:spcAft>
                      </a:pPr>
                      <a:r>
                        <a:rPr lang="en-US" sz="1800" b="0" dirty="0">
                          <a:effectLst/>
                        </a:rPr>
                        <a:t>May 1, 2015 to April 30, 2016</a:t>
                      </a:r>
                      <a:endParaRPr lang="en-CA"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b="0" dirty="0">
                          <a:effectLst/>
                        </a:rPr>
                        <a:t>Earnings </a:t>
                      </a:r>
                      <a:r>
                        <a:rPr lang="en-US" sz="1800" b="0" dirty="0" smtClean="0">
                          <a:effectLst/>
                        </a:rPr>
                        <a:t>for</a:t>
                      </a:r>
                      <a:endParaRPr lang="en-CA" sz="1800" b="0" dirty="0">
                        <a:effectLst/>
                      </a:endParaRPr>
                    </a:p>
                    <a:p>
                      <a:pPr algn="ctr">
                        <a:lnSpc>
                          <a:spcPct val="107000"/>
                        </a:lnSpc>
                        <a:spcAft>
                          <a:spcPts val="800"/>
                        </a:spcAft>
                      </a:pPr>
                      <a:r>
                        <a:rPr lang="en-US" sz="1800" b="0" dirty="0">
                          <a:effectLst/>
                        </a:rPr>
                        <a:t> May 1, 2016 to April 30, 2017</a:t>
                      </a:r>
                      <a:endParaRPr lang="en-CA"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b="0" dirty="0">
                          <a:effectLst/>
                        </a:rPr>
                        <a:t>Earnings </a:t>
                      </a:r>
                      <a:r>
                        <a:rPr lang="en-US" sz="1800" b="0" dirty="0" smtClean="0">
                          <a:effectLst/>
                        </a:rPr>
                        <a:t>for</a:t>
                      </a:r>
                      <a:r>
                        <a:rPr lang="en-US" sz="1800" b="0" dirty="0">
                          <a:effectLst/>
                        </a:rPr>
                        <a:t> </a:t>
                      </a:r>
                      <a:endParaRPr lang="en-CA" sz="1800" b="0" dirty="0">
                        <a:effectLst/>
                      </a:endParaRPr>
                    </a:p>
                    <a:p>
                      <a:pPr algn="ctr">
                        <a:lnSpc>
                          <a:spcPct val="107000"/>
                        </a:lnSpc>
                        <a:spcAft>
                          <a:spcPts val="800"/>
                        </a:spcAft>
                      </a:pPr>
                      <a:r>
                        <a:rPr lang="en-US" sz="1800" b="0" dirty="0">
                          <a:effectLst/>
                        </a:rPr>
                        <a:t>May 1, 2017 to April 30, 2018</a:t>
                      </a:r>
                      <a:endParaRPr lang="en-CA"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b="0" dirty="0" err="1">
                          <a:effectLst/>
                        </a:rPr>
                        <a:t>UofG</a:t>
                      </a:r>
                      <a:r>
                        <a:rPr lang="en-US" sz="1800" b="0" dirty="0">
                          <a:effectLst/>
                        </a:rPr>
                        <a:t> Retirement Plan</a:t>
                      </a:r>
                      <a:endParaRPr lang="en-CA" sz="1800" b="0" dirty="0">
                        <a:effectLst/>
                      </a:endParaRPr>
                    </a:p>
                    <a:p>
                      <a:pPr algn="ctr">
                        <a:lnSpc>
                          <a:spcPct val="107000"/>
                        </a:lnSpc>
                        <a:spcAft>
                          <a:spcPts val="800"/>
                        </a:spcAft>
                      </a:pPr>
                      <a:r>
                        <a:rPr lang="en-US" sz="1800" b="0" dirty="0">
                          <a:effectLst/>
                        </a:rPr>
                        <a:t>BAE(3) Consecutive</a:t>
                      </a:r>
                      <a:endParaRPr lang="en-CA"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b="0" dirty="0">
                          <a:effectLst/>
                        </a:rPr>
                        <a:t>UPP3 </a:t>
                      </a:r>
                      <a:r>
                        <a:rPr lang="en-US" sz="1800" b="0" dirty="0" smtClean="0">
                          <a:effectLst/>
                        </a:rPr>
                        <a:t>JSPP</a:t>
                      </a:r>
                      <a:endParaRPr lang="en-CA" sz="1800" b="0" dirty="0">
                        <a:effectLst/>
                      </a:endParaRPr>
                    </a:p>
                    <a:p>
                      <a:pPr algn="ctr">
                        <a:lnSpc>
                          <a:spcPct val="107000"/>
                        </a:lnSpc>
                        <a:spcAft>
                          <a:spcPts val="800"/>
                        </a:spcAft>
                      </a:pPr>
                      <a:r>
                        <a:rPr lang="en-US" sz="1800" b="0" dirty="0">
                          <a:effectLst/>
                        </a:rPr>
                        <a:t>BAE(4) Non-Consecutive</a:t>
                      </a:r>
                      <a:endParaRPr lang="en-CA"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317682019"/>
                  </a:ext>
                </a:extLst>
              </a:tr>
              <a:tr h="384549">
                <a:tc>
                  <a:txBody>
                    <a:bodyPr/>
                    <a:lstStyle/>
                    <a:p>
                      <a:pPr algn="ctr">
                        <a:lnSpc>
                          <a:spcPct val="107000"/>
                        </a:lnSpc>
                        <a:spcAft>
                          <a:spcPts val="800"/>
                        </a:spcAft>
                      </a:pPr>
                      <a:r>
                        <a:rPr lang="en-US" sz="2800" b="0" dirty="0" smtClean="0">
                          <a:effectLst/>
                        </a:rPr>
                        <a:t>Chris</a:t>
                      </a:r>
                      <a:endParaRPr lang="en-CA"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2800" dirty="0">
                          <a:effectLst/>
                        </a:rPr>
                        <a:t>57,840</a:t>
                      </a:r>
                      <a:endParaRPr lang="en-CA"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2800" dirty="0">
                          <a:effectLst/>
                        </a:rPr>
                        <a:t>58,424</a:t>
                      </a:r>
                      <a:endParaRPr lang="en-CA"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2800" dirty="0">
                          <a:effectLst/>
                        </a:rPr>
                        <a:t>59,314</a:t>
                      </a:r>
                      <a:endParaRPr lang="en-CA"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2800" dirty="0">
                          <a:effectLst/>
                        </a:rPr>
                        <a:t>60,470</a:t>
                      </a:r>
                      <a:endParaRPr lang="en-CA"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2800" dirty="0">
                          <a:effectLst/>
                        </a:rPr>
                        <a:t>59,403</a:t>
                      </a:r>
                      <a:endParaRPr lang="en-CA"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2800" dirty="0">
                          <a:effectLst/>
                        </a:rPr>
                        <a:t>59,012</a:t>
                      </a:r>
                      <a:endParaRPr lang="en-CA"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306805463"/>
                  </a:ext>
                </a:extLst>
              </a:tr>
            </a:tbl>
          </a:graphicData>
        </a:graphic>
      </p:graphicFrame>
      <p:sp>
        <p:nvSpPr>
          <p:cNvPr id="8" name="Slide Number Placeholder 7"/>
          <p:cNvSpPr>
            <a:spLocks noGrp="1"/>
          </p:cNvSpPr>
          <p:nvPr>
            <p:ph type="sldNum" sz="quarter" idx="12"/>
          </p:nvPr>
        </p:nvSpPr>
        <p:spPr/>
        <p:txBody>
          <a:bodyPr/>
          <a:lstStyle/>
          <a:p>
            <a:fld id="{6D22F896-40B5-4ADD-8801-0D06FADFA095}" type="slidenum">
              <a:rPr lang="en-US" smtClean="0"/>
              <a:t>17</a:t>
            </a:fld>
            <a:endParaRPr lang="en-US" dirty="0"/>
          </a:p>
        </p:txBody>
      </p:sp>
      <p:sp>
        <p:nvSpPr>
          <p:cNvPr id="6" name="TextBox 5"/>
          <p:cNvSpPr txBox="1"/>
          <p:nvPr/>
        </p:nvSpPr>
        <p:spPr>
          <a:xfrm>
            <a:off x="249929" y="4931047"/>
            <a:ext cx="11942071" cy="1200329"/>
          </a:xfrm>
          <a:prstGeom prst="rect">
            <a:avLst/>
          </a:prstGeom>
          <a:noFill/>
        </p:spPr>
        <p:txBody>
          <a:bodyPr wrap="square" rtlCol="0">
            <a:spAutoFit/>
          </a:bodyPr>
          <a:lstStyle/>
          <a:p>
            <a:r>
              <a:rPr lang="en-US" dirty="0" smtClean="0"/>
              <a:t>Plan members who have consistent pensionable earnings with only increases due to progress through the ranks (PTR) and/or economic increases to salary grids every year will have a slight decrease with the 4 vs 3 years of averaging. </a:t>
            </a:r>
            <a:r>
              <a:rPr lang="en-US" dirty="0"/>
              <a:t> </a:t>
            </a:r>
            <a:r>
              <a:rPr lang="en-US" dirty="0" smtClean="0"/>
              <a:t>Some members who have variable pensionable earnings over their careers because of reduced hours due to accommodations and RTW plans may significantly benefit from the non-consecutive nature of averaging in the UPP3. </a:t>
            </a:r>
            <a:endParaRPr lang="en-CA" dirty="0"/>
          </a:p>
        </p:txBody>
      </p:sp>
    </p:spTree>
    <p:extLst>
      <p:ext uri="{BB962C8B-B14F-4D97-AF65-F5344CB8AC3E}">
        <p14:creationId xmlns:p14="http://schemas.microsoft.com/office/powerpoint/2010/main" val="3901790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the </a:t>
            </a:r>
            <a:r>
              <a:rPr lang="en-US" dirty="0" err="1" smtClean="0"/>
              <a:t>U</a:t>
            </a:r>
            <a:r>
              <a:rPr lang="en-US" sz="2000" dirty="0" err="1" smtClean="0"/>
              <a:t>of</a:t>
            </a:r>
            <a:r>
              <a:rPr lang="en-US" dirty="0" err="1" smtClean="0"/>
              <a:t>G</a:t>
            </a:r>
            <a:r>
              <a:rPr lang="en-US" dirty="0" smtClean="0"/>
              <a:t> Retirement Plan &amp; the Framework of the UPP3 JSPP</a:t>
            </a:r>
            <a:endParaRPr lang="en-CA" dirty="0"/>
          </a:p>
        </p:txBody>
      </p:sp>
      <p:sp>
        <p:nvSpPr>
          <p:cNvPr id="3" name="Text Placeholder 2"/>
          <p:cNvSpPr>
            <a:spLocks noGrp="1"/>
          </p:cNvSpPr>
          <p:nvPr>
            <p:ph type="body" idx="1"/>
          </p:nvPr>
        </p:nvSpPr>
        <p:spPr/>
        <p:txBody>
          <a:bodyPr>
            <a:normAutofit fontScale="92500" lnSpcReduction="10000"/>
          </a:bodyPr>
          <a:lstStyle/>
          <a:p>
            <a:r>
              <a:rPr lang="en-CA" dirty="0" err="1"/>
              <a:t>U</a:t>
            </a:r>
            <a:r>
              <a:rPr lang="en-CA" sz="1600" dirty="0" err="1"/>
              <a:t>of</a:t>
            </a:r>
            <a:r>
              <a:rPr lang="en-CA" dirty="0" err="1"/>
              <a:t>G</a:t>
            </a:r>
            <a:r>
              <a:rPr lang="en-CA" dirty="0"/>
              <a:t> Retirement Plan </a:t>
            </a:r>
            <a:endParaRPr lang="en-CA" dirty="0" smtClean="0"/>
          </a:p>
          <a:p>
            <a:r>
              <a:rPr lang="en-US" dirty="0" smtClean="0"/>
              <a:t>Guaranteed DB Pension Formula</a:t>
            </a:r>
            <a:endParaRPr lang="en-CA" dirty="0"/>
          </a:p>
        </p:txBody>
      </p:sp>
      <p:sp>
        <p:nvSpPr>
          <p:cNvPr id="5" name="Text Placeholder 4"/>
          <p:cNvSpPr>
            <a:spLocks noGrp="1"/>
          </p:cNvSpPr>
          <p:nvPr>
            <p:ph type="body" sz="quarter" idx="3"/>
          </p:nvPr>
        </p:nvSpPr>
        <p:spPr/>
        <p:txBody>
          <a:bodyPr>
            <a:normAutofit fontScale="92500" lnSpcReduction="10000"/>
          </a:bodyPr>
          <a:lstStyle/>
          <a:p>
            <a:r>
              <a:rPr lang="en-US" dirty="0" smtClean="0"/>
              <a:t>UPP3 JSPP Framework</a:t>
            </a:r>
          </a:p>
          <a:p>
            <a:r>
              <a:rPr lang="en-US" dirty="0" smtClean="0"/>
              <a:t>Guaranteed DB Pension Formula</a:t>
            </a:r>
            <a:endParaRPr lang="en-CA" dirty="0"/>
          </a:p>
        </p:txBody>
      </p:sp>
      <p:graphicFrame>
        <p:nvGraphicFramePr>
          <p:cNvPr id="4" name="Table 3"/>
          <p:cNvGraphicFramePr>
            <a:graphicFrameLocks noGrp="1"/>
          </p:cNvGraphicFramePr>
          <p:nvPr>
            <p:extLst>
              <p:ext uri="{D42A27DB-BD31-4B8C-83A1-F6EECF244321}">
                <p14:modId xmlns:p14="http://schemas.microsoft.com/office/powerpoint/2010/main" val="2705129525"/>
              </p:ext>
            </p:extLst>
          </p:nvPr>
        </p:nvGraphicFramePr>
        <p:xfrm>
          <a:off x="590996" y="2821492"/>
          <a:ext cx="11148157" cy="3373856"/>
        </p:xfrm>
        <a:graphic>
          <a:graphicData uri="http://schemas.openxmlformats.org/drawingml/2006/table">
            <a:tbl>
              <a:tblPr firstRow="1" firstCol="1" bandRow="1">
                <a:tableStyleId>{5C22544A-7EE6-4342-B048-85BDC9FD1C3A}</a:tableStyleId>
              </a:tblPr>
              <a:tblGrid>
                <a:gridCol w="1740331">
                  <a:extLst>
                    <a:ext uri="{9D8B030D-6E8A-4147-A177-3AD203B41FA5}">
                      <a16:colId xmlns:a16="http://schemas.microsoft.com/office/drawing/2014/main" xmlns="" val="978379269"/>
                    </a:ext>
                  </a:extLst>
                </a:gridCol>
                <a:gridCol w="1567971">
                  <a:extLst>
                    <a:ext uri="{9D8B030D-6E8A-4147-A177-3AD203B41FA5}">
                      <a16:colId xmlns:a16="http://schemas.microsoft.com/office/drawing/2014/main" xmlns="" val="171940036"/>
                    </a:ext>
                  </a:extLst>
                </a:gridCol>
                <a:gridCol w="1567971">
                  <a:extLst>
                    <a:ext uri="{9D8B030D-6E8A-4147-A177-3AD203B41FA5}">
                      <a16:colId xmlns:a16="http://schemas.microsoft.com/office/drawing/2014/main" xmlns="" val="439763432"/>
                    </a:ext>
                  </a:extLst>
                </a:gridCol>
                <a:gridCol w="1567971">
                  <a:extLst>
                    <a:ext uri="{9D8B030D-6E8A-4147-A177-3AD203B41FA5}">
                      <a16:colId xmlns:a16="http://schemas.microsoft.com/office/drawing/2014/main" xmlns="" val="1386012225"/>
                    </a:ext>
                  </a:extLst>
                </a:gridCol>
                <a:gridCol w="1567971">
                  <a:extLst>
                    <a:ext uri="{9D8B030D-6E8A-4147-A177-3AD203B41FA5}">
                      <a16:colId xmlns:a16="http://schemas.microsoft.com/office/drawing/2014/main" xmlns="" val="3392056283"/>
                    </a:ext>
                  </a:extLst>
                </a:gridCol>
                <a:gridCol w="1567971">
                  <a:extLst>
                    <a:ext uri="{9D8B030D-6E8A-4147-A177-3AD203B41FA5}">
                      <a16:colId xmlns:a16="http://schemas.microsoft.com/office/drawing/2014/main" xmlns="" val="2794472189"/>
                    </a:ext>
                  </a:extLst>
                </a:gridCol>
                <a:gridCol w="1567971">
                  <a:extLst>
                    <a:ext uri="{9D8B030D-6E8A-4147-A177-3AD203B41FA5}">
                      <a16:colId xmlns:a16="http://schemas.microsoft.com/office/drawing/2014/main" xmlns="" val="3840630541"/>
                    </a:ext>
                  </a:extLst>
                </a:gridCol>
              </a:tblGrid>
              <a:tr h="625805">
                <a:tc>
                  <a:txBody>
                    <a:bodyPr/>
                    <a:lstStyle/>
                    <a:p>
                      <a:pPr algn="ctr">
                        <a:lnSpc>
                          <a:spcPct val="107000"/>
                        </a:lnSpc>
                        <a:spcAft>
                          <a:spcPts val="800"/>
                        </a:spcAft>
                      </a:pPr>
                      <a:r>
                        <a:rPr lang="en-US" sz="1800">
                          <a:effectLst/>
                        </a:rPr>
                        <a:t> </a:t>
                      </a:r>
                      <a:endParaRPr lang="en-C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3">
                  <a:txBody>
                    <a:bodyPr/>
                    <a:lstStyle/>
                    <a:p>
                      <a:pPr algn="ctr">
                        <a:lnSpc>
                          <a:spcPct val="107000"/>
                        </a:lnSpc>
                        <a:spcAft>
                          <a:spcPts val="800"/>
                        </a:spcAft>
                      </a:pPr>
                      <a:r>
                        <a:rPr lang="en-US" sz="1400" b="0" dirty="0">
                          <a:effectLst/>
                        </a:rPr>
                        <a:t>Accrual Rate for </a:t>
                      </a:r>
                      <a:r>
                        <a:rPr lang="en-US" sz="1400" b="0" dirty="0" err="1">
                          <a:effectLst/>
                        </a:rPr>
                        <a:t>UofG</a:t>
                      </a:r>
                      <a:r>
                        <a:rPr lang="en-US" sz="1400" b="0" dirty="0">
                          <a:effectLst/>
                        </a:rPr>
                        <a:t> Retirement Plan on BAE(3) Consecutive Salary of 59,403 $</a:t>
                      </a:r>
                      <a:endParaRPr lang="en-CA"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CA"/>
                    </a:p>
                  </a:txBody>
                  <a:tcPr/>
                </a:tc>
                <a:tc hMerge="1">
                  <a:txBody>
                    <a:bodyPr/>
                    <a:lstStyle/>
                    <a:p>
                      <a:endParaRPr lang="en-CA"/>
                    </a:p>
                  </a:txBody>
                  <a:tcPr/>
                </a:tc>
                <a:tc gridSpan="3">
                  <a:txBody>
                    <a:bodyPr/>
                    <a:lstStyle/>
                    <a:p>
                      <a:pPr algn="ctr">
                        <a:lnSpc>
                          <a:spcPct val="107000"/>
                        </a:lnSpc>
                        <a:spcAft>
                          <a:spcPts val="800"/>
                        </a:spcAft>
                      </a:pPr>
                      <a:r>
                        <a:rPr lang="en-US" sz="1400" b="0" dirty="0">
                          <a:effectLst/>
                        </a:rPr>
                        <a:t>Accrual Rate for UPP3 Plan on BAE(4) Non-Consecutive Salary of 59,012 $</a:t>
                      </a:r>
                      <a:endParaRPr lang="en-CA"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xmlns="" val="2267798271"/>
                  </a:ext>
                </a:extLst>
              </a:tr>
              <a:tr h="1251610">
                <a:tc>
                  <a:txBody>
                    <a:bodyPr/>
                    <a:lstStyle/>
                    <a:p>
                      <a:pPr algn="ctr">
                        <a:lnSpc>
                          <a:spcPct val="107000"/>
                        </a:lnSpc>
                        <a:spcAft>
                          <a:spcPts val="800"/>
                        </a:spcAft>
                      </a:pPr>
                      <a:r>
                        <a:rPr lang="en-US" sz="1800" dirty="0">
                          <a:effectLst/>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400" dirty="0">
                          <a:effectLst/>
                        </a:rPr>
                        <a:t>1.6 % up to </a:t>
                      </a:r>
                      <a:r>
                        <a:rPr lang="en-US" sz="1400" dirty="0" smtClean="0">
                          <a:effectLst/>
                        </a:rPr>
                        <a:t>YMPE </a:t>
                      </a:r>
                    </a:p>
                    <a:p>
                      <a:pPr algn="ctr">
                        <a:lnSpc>
                          <a:spcPct val="107000"/>
                        </a:lnSpc>
                        <a:spcAft>
                          <a:spcPts val="800"/>
                        </a:spcAft>
                      </a:pPr>
                      <a:r>
                        <a:rPr lang="en-US" sz="1000" dirty="0" smtClean="0">
                          <a:effectLst/>
                        </a:rPr>
                        <a:t>(CUPE or OSSTF) </a:t>
                      </a:r>
                    </a:p>
                    <a:p>
                      <a:pPr algn="ctr">
                        <a:lnSpc>
                          <a:spcPct val="107000"/>
                        </a:lnSpc>
                        <a:spcAft>
                          <a:spcPts val="800"/>
                        </a:spcAft>
                      </a:pPr>
                      <a:r>
                        <a:rPr lang="en-US" sz="1200" dirty="0" smtClean="0">
                          <a:effectLst/>
                        </a:rPr>
                        <a:t>&amp;</a:t>
                      </a:r>
                    </a:p>
                    <a:p>
                      <a:pPr algn="ctr">
                        <a:lnSpc>
                          <a:spcPct val="107000"/>
                        </a:lnSpc>
                        <a:spcAft>
                          <a:spcPts val="800"/>
                        </a:spcAft>
                      </a:pPr>
                      <a:r>
                        <a:rPr lang="en-US" sz="1400" dirty="0" smtClean="0">
                          <a:effectLst/>
                        </a:rPr>
                        <a:t>1.5 % </a:t>
                      </a:r>
                      <a:r>
                        <a:rPr lang="en-US" sz="1000" dirty="0" smtClean="0">
                          <a:effectLst/>
                        </a:rPr>
                        <a:t>(OPSEU or </a:t>
                      </a:r>
                      <a:r>
                        <a:rPr lang="en-US" sz="1000" dirty="0" err="1" smtClean="0">
                          <a:effectLst/>
                        </a:rPr>
                        <a:t>Unifor</a:t>
                      </a:r>
                      <a:r>
                        <a:rPr lang="en-US" sz="1000" dirty="0" smtClean="0">
                          <a:effectLst/>
                        </a:rPr>
                        <a:t>)</a:t>
                      </a:r>
                      <a:endParaRPr lang="en-CA" sz="1000" dirty="0">
                        <a:effectLst/>
                      </a:endParaRPr>
                    </a:p>
                    <a:p>
                      <a:pPr algn="ctr">
                        <a:lnSpc>
                          <a:spcPct val="107000"/>
                        </a:lnSpc>
                        <a:spcAft>
                          <a:spcPts val="800"/>
                        </a:spcAft>
                      </a:pPr>
                      <a:r>
                        <a:rPr lang="en-US" sz="1800" dirty="0">
                          <a:effectLst/>
                        </a:rPr>
                        <a:t> </a:t>
                      </a:r>
                      <a:r>
                        <a:rPr lang="en-US" sz="1400" dirty="0">
                          <a:effectLst/>
                        </a:rPr>
                        <a:t>(55,300 in 2017)</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2 % above YMPE</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Total Accrual Rate per year of credited service</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1.6 % up to YMPE </a:t>
                      </a:r>
                      <a:r>
                        <a:rPr lang="en-US" sz="1800" dirty="0" smtClean="0">
                          <a:effectLst/>
                        </a:rPr>
                        <a:t>for all unions</a:t>
                      </a:r>
                      <a:endParaRPr lang="en-CA" sz="1800" dirty="0">
                        <a:effectLst/>
                      </a:endParaRPr>
                    </a:p>
                    <a:p>
                      <a:pPr algn="ctr">
                        <a:lnSpc>
                          <a:spcPct val="107000"/>
                        </a:lnSpc>
                        <a:spcAft>
                          <a:spcPts val="800"/>
                        </a:spcAft>
                      </a:pPr>
                      <a:r>
                        <a:rPr lang="en-US" sz="1400" dirty="0">
                          <a:effectLst/>
                        </a:rPr>
                        <a:t>(55,300 in 2017)</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2 % above YMPE</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Total Accrual Rate per year of credited service</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344794360"/>
                  </a:ext>
                </a:extLst>
              </a:tr>
              <a:tr h="625805">
                <a:tc>
                  <a:txBody>
                    <a:bodyPr/>
                    <a:lstStyle/>
                    <a:p>
                      <a:pPr algn="ctr">
                        <a:lnSpc>
                          <a:spcPct val="107000"/>
                        </a:lnSpc>
                        <a:spcAft>
                          <a:spcPts val="800"/>
                        </a:spcAft>
                      </a:pPr>
                      <a:r>
                        <a:rPr lang="en-US" sz="1800" b="0" dirty="0" smtClean="0">
                          <a:effectLst/>
                        </a:rPr>
                        <a:t>Chris (CUPE or OSSTF)</a:t>
                      </a:r>
                      <a:endParaRPr lang="en-CA"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600" dirty="0">
                          <a:effectLst/>
                        </a:rPr>
                        <a:t>55,300 $ x 1.6 % = 884.80 $</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600" dirty="0">
                          <a:effectLst/>
                        </a:rPr>
                        <a:t>4 103 $ x 2.0 % = 82.06 $ </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2400" dirty="0">
                          <a:effectLst/>
                        </a:rPr>
                        <a:t>966.86 $</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600" dirty="0">
                          <a:effectLst/>
                        </a:rPr>
                        <a:t>55,300 $ x 1.6 % = 884.80 $</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600" dirty="0">
                          <a:effectLst/>
                        </a:rPr>
                        <a:t>3 712 $ x 2.0 % = 74.24 $</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2400" dirty="0">
                          <a:effectLst/>
                        </a:rPr>
                        <a:t>959.04 $</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349038972"/>
                  </a:ext>
                </a:extLst>
              </a:tr>
              <a:tr h="625805">
                <a:tc>
                  <a:txBody>
                    <a:bodyPr/>
                    <a:lstStyle/>
                    <a:p>
                      <a:pPr algn="ctr">
                        <a:lnSpc>
                          <a:spcPct val="107000"/>
                        </a:lnSpc>
                        <a:spcAft>
                          <a:spcPts val="800"/>
                        </a:spcAft>
                      </a:pPr>
                      <a:r>
                        <a:rPr lang="en-US" sz="1800" b="0" dirty="0" smtClean="0">
                          <a:effectLst/>
                          <a:latin typeface="Calibri" panose="020F0502020204030204" pitchFamily="34" charset="0"/>
                          <a:ea typeface="Calibri" panose="020F0502020204030204" pitchFamily="34" charset="0"/>
                          <a:cs typeface="Times New Roman" panose="02020603050405020304" pitchFamily="18" charset="0"/>
                        </a:rPr>
                        <a:t>Chris (OPSEU or </a:t>
                      </a:r>
                      <a:r>
                        <a:rPr lang="en-US" sz="1800" b="0" dirty="0" err="1" smtClean="0">
                          <a:effectLst/>
                          <a:latin typeface="Calibri" panose="020F0502020204030204" pitchFamily="34" charset="0"/>
                          <a:ea typeface="Calibri" panose="020F0502020204030204" pitchFamily="34" charset="0"/>
                          <a:cs typeface="Times New Roman" panose="02020603050405020304" pitchFamily="18" charset="0"/>
                        </a:rPr>
                        <a:t>Unifor</a:t>
                      </a:r>
                      <a:r>
                        <a:rPr lang="en-US" sz="1800" b="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CA"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600" dirty="0" smtClean="0">
                          <a:effectLst/>
                          <a:latin typeface="Gill Sans MT" panose="020B0502020104020203" pitchFamily="34" charset="0"/>
                          <a:ea typeface="Calibri" panose="020F0502020204030204" pitchFamily="34" charset="0"/>
                          <a:cs typeface="Times New Roman" panose="02020603050405020304" pitchFamily="18" charset="0"/>
                        </a:rPr>
                        <a:t>55,300 $ x 1.5 % = 829.50 $</a:t>
                      </a:r>
                      <a:endParaRPr lang="en-CA"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CA" sz="1600" dirty="0" smtClean="0">
                          <a:effectLst/>
                          <a:latin typeface="Gill Sans MT" panose="020B0502020104020203" pitchFamily="34" charset="0"/>
                          <a:ea typeface="Calibri" panose="020F0502020204030204" pitchFamily="34" charset="0"/>
                          <a:cs typeface="Times New Roman" panose="02020603050405020304" pitchFamily="18" charset="0"/>
                        </a:rPr>
                        <a:t>4 103 $ x 2.0 % = 82.06 $ </a:t>
                      </a:r>
                    </a:p>
                  </a:txBody>
                  <a:tcPr marL="68580" marR="68580" marT="0" marB="0" anchor="ctr"/>
                </a:tc>
                <a:tc>
                  <a:txBody>
                    <a:bodyPr/>
                    <a:lstStyle/>
                    <a:p>
                      <a:pPr algn="ctr">
                        <a:lnSpc>
                          <a:spcPct val="107000"/>
                        </a:lnSpc>
                        <a:spcAft>
                          <a:spcPts val="800"/>
                        </a:spcAft>
                      </a:pPr>
                      <a:r>
                        <a:rPr lang="en-US" sz="2400" dirty="0" smtClean="0">
                          <a:effectLst/>
                          <a:latin typeface="Gill Sans MT" panose="020B0502020104020203" pitchFamily="34" charset="0"/>
                          <a:ea typeface="Calibri" panose="020F0502020204030204" pitchFamily="34" charset="0"/>
                          <a:cs typeface="Times New Roman" panose="02020603050405020304" pitchFamily="18" charset="0"/>
                        </a:rPr>
                        <a:t>911.56 $</a:t>
                      </a:r>
                      <a:endParaRPr lang="en-CA" sz="24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600" dirty="0">
                          <a:effectLst/>
                        </a:rPr>
                        <a:t>55,300 $ x 1.6 % = 884.80 $</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600" dirty="0">
                          <a:effectLst/>
                        </a:rPr>
                        <a:t>3 712 $ x 2.0 % = 74.24 $</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2400" dirty="0">
                          <a:effectLst/>
                        </a:rPr>
                        <a:t>959.04 $</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9548410"/>
                  </a:ext>
                </a:extLst>
              </a:tr>
            </a:tbl>
          </a:graphicData>
        </a:graphic>
      </p:graphicFrame>
      <p:sp>
        <p:nvSpPr>
          <p:cNvPr id="8" name="Slide Number Placeholder 7"/>
          <p:cNvSpPr>
            <a:spLocks noGrp="1"/>
          </p:cNvSpPr>
          <p:nvPr>
            <p:ph type="sldNum" sz="quarter" idx="12"/>
          </p:nvPr>
        </p:nvSpPr>
        <p:spPr/>
        <p:txBody>
          <a:bodyPr/>
          <a:lstStyle/>
          <a:p>
            <a:fld id="{6D22F896-40B5-4ADD-8801-0D06FADFA095}" type="slidenum">
              <a:rPr lang="en-US" smtClean="0"/>
              <a:t>18</a:t>
            </a:fld>
            <a:endParaRPr lang="en-US" dirty="0"/>
          </a:p>
        </p:txBody>
      </p:sp>
    </p:spTree>
    <p:extLst>
      <p:ext uri="{BB962C8B-B14F-4D97-AF65-F5344CB8AC3E}">
        <p14:creationId xmlns:p14="http://schemas.microsoft.com/office/powerpoint/2010/main" val="2844908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the </a:t>
            </a:r>
            <a:r>
              <a:rPr lang="en-US" dirty="0" err="1" smtClean="0"/>
              <a:t>U</a:t>
            </a:r>
            <a:r>
              <a:rPr lang="en-US" sz="2000" dirty="0" err="1" smtClean="0"/>
              <a:t>of</a:t>
            </a:r>
            <a:r>
              <a:rPr lang="en-US" dirty="0" err="1" smtClean="0"/>
              <a:t>G</a:t>
            </a:r>
            <a:r>
              <a:rPr lang="en-US" dirty="0" smtClean="0"/>
              <a:t> Retirement Plan &amp; the Framework of the UPP3 JSPP</a:t>
            </a:r>
            <a:endParaRPr lang="en-CA" dirty="0"/>
          </a:p>
        </p:txBody>
      </p:sp>
      <p:sp>
        <p:nvSpPr>
          <p:cNvPr id="3" name="Text Placeholder 2"/>
          <p:cNvSpPr>
            <a:spLocks noGrp="1"/>
          </p:cNvSpPr>
          <p:nvPr>
            <p:ph type="body" idx="1"/>
          </p:nvPr>
        </p:nvSpPr>
        <p:spPr/>
        <p:txBody>
          <a:bodyPr>
            <a:normAutofit fontScale="92500" lnSpcReduction="10000"/>
          </a:bodyPr>
          <a:lstStyle/>
          <a:p>
            <a:r>
              <a:rPr lang="en-CA" dirty="0" err="1"/>
              <a:t>U</a:t>
            </a:r>
            <a:r>
              <a:rPr lang="en-CA" sz="1600" dirty="0" err="1"/>
              <a:t>of</a:t>
            </a:r>
            <a:r>
              <a:rPr lang="en-CA" dirty="0" err="1"/>
              <a:t>G</a:t>
            </a:r>
            <a:r>
              <a:rPr lang="en-CA" dirty="0"/>
              <a:t> Retirement Plan </a:t>
            </a:r>
            <a:endParaRPr lang="en-CA" dirty="0" smtClean="0"/>
          </a:p>
          <a:p>
            <a:r>
              <a:rPr lang="en-US" dirty="0" smtClean="0"/>
              <a:t>Guaranteed DB Pension Formula</a:t>
            </a:r>
            <a:endParaRPr lang="en-CA" dirty="0"/>
          </a:p>
        </p:txBody>
      </p:sp>
      <p:sp>
        <p:nvSpPr>
          <p:cNvPr id="5" name="Text Placeholder 4"/>
          <p:cNvSpPr>
            <a:spLocks noGrp="1"/>
          </p:cNvSpPr>
          <p:nvPr>
            <p:ph type="body" sz="quarter" idx="3"/>
          </p:nvPr>
        </p:nvSpPr>
        <p:spPr/>
        <p:txBody>
          <a:bodyPr>
            <a:normAutofit fontScale="92500" lnSpcReduction="10000"/>
          </a:bodyPr>
          <a:lstStyle/>
          <a:p>
            <a:r>
              <a:rPr lang="en-US" dirty="0" smtClean="0"/>
              <a:t>UPP3 JSPP Framework</a:t>
            </a:r>
          </a:p>
          <a:p>
            <a:r>
              <a:rPr lang="en-US" dirty="0" smtClean="0"/>
              <a:t>Guaranteed DB Pension Formula</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3027268328"/>
              </p:ext>
            </p:extLst>
          </p:nvPr>
        </p:nvGraphicFramePr>
        <p:xfrm>
          <a:off x="1447191" y="2821492"/>
          <a:ext cx="9462523" cy="2710625"/>
        </p:xfrm>
        <a:graphic>
          <a:graphicData uri="http://schemas.openxmlformats.org/drawingml/2006/table">
            <a:tbl>
              <a:tblPr firstRow="1" firstCol="1" bandRow="1">
                <a:tableStyleId>{5C22544A-7EE6-4342-B048-85BDC9FD1C3A}</a:tableStyleId>
              </a:tblPr>
              <a:tblGrid>
                <a:gridCol w="2102783">
                  <a:extLst>
                    <a:ext uri="{9D8B030D-6E8A-4147-A177-3AD203B41FA5}">
                      <a16:colId xmlns:a16="http://schemas.microsoft.com/office/drawing/2014/main" xmlns="" val="4244106679"/>
                    </a:ext>
                  </a:extLst>
                </a:gridCol>
                <a:gridCol w="1902825">
                  <a:extLst>
                    <a:ext uri="{9D8B030D-6E8A-4147-A177-3AD203B41FA5}">
                      <a16:colId xmlns:a16="http://schemas.microsoft.com/office/drawing/2014/main" xmlns="" val="376265684"/>
                    </a:ext>
                  </a:extLst>
                </a:gridCol>
                <a:gridCol w="1865967">
                  <a:extLst>
                    <a:ext uri="{9D8B030D-6E8A-4147-A177-3AD203B41FA5}">
                      <a16:colId xmlns:a16="http://schemas.microsoft.com/office/drawing/2014/main" xmlns="" val="3611057722"/>
                    </a:ext>
                  </a:extLst>
                </a:gridCol>
                <a:gridCol w="2163805">
                  <a:extLst>
                    <a:ext uri="{9D8B030D-6E8A-4147-A177-3AD203B41FA5}">
                      <a16:colId xmlns:a16="http://schemas.microsoft.com/office/drawing/2014/main" xmlns="" val="3206778296"/>
                    </a:ext>
                  </a:extLst>
                </a:gridCol>
                <a:gridCol w="1427143">
                  <a:extLst>
                    <a:ext uri="{9D8B030D-6E8A-4147-A177-3AD203B41FA5}">
                      <a16:colId xmlns:a16="http://schemas.microsoft.com/office/drawing/2014/main" xmlns="" val="4158546415"/>
                    </a:ext>
                  </a:extLst>
                </a:gridCol>
              </a:tblGrid>
              <a:tr h="507725">
                <a:tc rowSpan="2">
                  <a:txBody>
                    <a:bodyPr/>
                    <a:lstStyle/>
                    <a:p>
                      <a:pPr algn="ctr">
                        <a:lnSpc>
                          <a:spcPct val="107000"/>
                        </a:lnSpc>
                        <a:spcAft>
                          <a:spcPts val="800"/>
                        </a:spcAft>
                      </a:pPr>
                      <a:r>
                        <a:rPr lang="en-US" sz="2000" b="0" dirty="0">
                          <a:effectLst/>
                        </a:rPr>
                        <a:t>Sample Member</a:t>
                      </a:r>
                      <a:endParaRPr lang="en-C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ctr">
                        <a:lnSpc>
                          <a:spcPct val="107000"/>
                        </a:lnSpc>
                        <a:spcAft>
                          <a:spcPts val="800"/>
                        </a:spcAft>
                      </a:pPr>
                      <a:r>
                        <a:rPr lang="en-US" sz="2000" b="0" dirty="0">
                          <a:effectLst/>
                        </a:rPr>
                        <a:t>Pension amount for the first year for </a:t>
                      </a:r>
                      <a:r>
                        <a:rPr lang="en-US" sz="2000" b="0" dirty="0" err="1">
                          <a:effectLst/>
                        </a:rPr>
                        <a:t>UofG</a:t>
                      </a:r>
                      <a:r>
                        <a:rPr lang="en-US" sz="2000" b="0" dirty="0">
                          <a:effectLst/>
                        </a:rPr>
                        <a:t> Retirement Plan </a:t>
                      </a:r>
                      <a:r>
                        <a:rPr lang="en-US" sz="2000" b="0" dirty="0" smtClean="0">
                          <a:effectLst/>
                        </a:rPr>
                        <a:t>member</a:t>
                      </a:r>
                      <a:endParaRPr lang="en-C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CA"/>
                    </a:p>
                  </a:txBody>
                  <a:tcPr/>
                </a:tc>
                <a:tc gridSpan="2">
                  <a:txBody>
                    <a:bodyPr/>
                    <a:lstStyle/>
                    <a:p>
                      <a:pPr algn="ctr">
                        <a:lnSpc>
                          <a:spcPct val="107000"/>
                        </a:lnSpc>
                        <a:spcAft>
                          <a:spcPts val="800"/>
                        </a:spcAft>
                      </a:pPr>
                      <a:r>
                        <a:rPr lang="en-US" sz="2000" b="0" dirty="0">
                          <a:effectLst/>
                        </a:rPr>
                        <a:t>Pension amount for the first year for UPP3 Plan </a:t>
                      </a:r>
                      <a:r>
                        <a:rPr lang="en-US" sz="2000" b="0" dirty="0" smtClean="0">
                          <a:effectLst/>
                        </a:rPr>
                        <a:t>member</a:t>
                      </a:r>
                      <a:endParaRPr lang="en-C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CA"/>
                    </a:p>
                  </a:txBody>
                  <a:tcPr/>
                </a:tc>
                <a:extLst>
                  <a:ext uri="{0D108BD9-81ED-4DB2-BD59-A6C34878D82A}">
                    <a16:rowId xmlns:a16="http://schemas.microsoft.com/office/drawing/2014/main" xmlns="" val="3432654898"/>
                  </a:ext>
                </a:extLst>
              </a:tr>
              <a:tr h="842723">
                <a:tc vMerge="1">
                  <a:txBody>
                    <a:bodyPr/>
                    <a:lstStyle/>
                    <a:p>
                      <a:endParaRPr lang="en-CA"/>
                    </a:p>
                  </a:txBody>
                  <a:tcPr/>
                </a:tc>
                <a:tc>
                  <a:txBody>
                    <a:bodyPr/>
                    <a:lstStyle/>
                    <a:p>
                      <a:pPr algn="ctr">
                        <a:lnSpc>
                          <a:spcPct val="107000"/>
                        </a:lnSpc>
                        <a:spcAft>
                          <a:spcPts val="800"/>
                        </a:spcAft>
                      </a:pPr>
                      <a:r>
                        <a:rPr lang="en-US" sz="1600" dirty="0">
                          <a:effectLst/>
                        </a:rPr>
                        <a:t>Total Accrual Rate x</a:t>
                      </a:r>
                      <a:endParaRPr lang="en-CA" sz="1600" dirty="0">
                        <a:effectLst/>
                      </a:endParaRPr>
                    </a:p>
                    <a:p>
                      <a:pPr algn="ctr">
                        <a:lnSpc>
                          <a:spcPct val="107000"/>
                        </a:lnSpc>
                        <a:spcAft>
                          <a:spcPts val="800"/>
                        </a:spcAft>
                      </a:pPr>
                      <a:r>
                        <a:rPr lang="en-US" sz="1600" dirty="0">
                          <a:effectLst/>
                        </a:rPr>
                        <a:t>Credited Years of Service</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600" dirty="0">
                          <a:effectLst/>
                        </a:rPr>
                        <a:t>Annual Pension</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600" dirty="0">
                          <a:effectLst/>
                        </a:rPr>
                        <a:t>Total Accrual Rate x Credited Years of Service</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600" dirty="0">
                          <a:effectLst/>
                        </a:rPr>
                        <a:t>Annual Pension</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726745761"/>
                  </a:ext>
                </a:extLst>
              </a:tr>
              <a:tr h="513976">
                <a:tc>
                  <a:txBody>
                    <a:bodyPr/>
                    <a:lstStyle/>
                    <a:p>
                      <a:pPr algn="ctr">
                        <a:lnSpc>
                          <a:spcPct val="107000"/>
                        </a:lnSpc>
                        <a:spcAft>
                          <a:spcPts val="800"/>
                        </a:spcAft>
                      </a:pPr>
                      <a:r>
                        <a:rPr lang="en-US" sz="1800" b="0" dirty="0" smtClean="0">
                          <a:effectLst/>
                        </a:rPr>
                        <a:t>Chris (CUPE or OSSTF)</a:t>
                      </a:r>
                      <a:endParaRPr lang="en-CA"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966.86 $ x 30 years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29,005.80 $ per year</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959.04 $  x  30 years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28,771.20 $ per year</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865051413"/>
                  </a:ext>
                </a:extLst>
              </a:tr>
              <a:tr h="426667">
                <a:tc>
                  <a:txBody>
                    <a:bodyPr/>
                    <a:lstStyle/>
                    <a:p>
                      <a:pPr algn="ctr">
                        <a:lnSpc>
                          <a:spcPct val="107000"/>
                        </a:lnSpc>
                        <a:spcAft>
                          <a:spcPts val="800"/>
                        </a:spcAft>
                      </a:pPr>
                      <a:r>
                        <a:rPr lang="en-US" sz="1800" b="0" dirty="0" smtClean="0">
                          <a:effectLst/>
                        </a:rPr>
                        <a:t>Chris (CUPE or OSSTF)</a:t>
                      </a:r>
                      <a:endParaRPr lang="en-CA"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smtClean="0">
                          <a:effectLst/>
                          <a:latin typeface="Gill Sans MT" panose="020B0502020104020203" pitchFamily="34" charset="0"/>
                          <a:ea typeface="Calibri" panose="020F0502020204030204" pitchFamily="34" charset="0"/>
                          <a:cs typeface="Times New Roman" panose="02020603050405020304" pitchFamily="18" charset="0"/>
                        </a:rPr>
                        <a:t>911.56</a:t>
                      </a:r>
                      <a:r>
                        <a:rPr lang="en-US" sz="1800" baseline="0" dirty="0" smtClean="0">
                          <a:effectLst/>
                          <a:latin typeface="Gill Sans MT" panose="020B0502020104020203" pitchFamily="34" charset="0"/>
                          <a:ea typeface="Calibri" panose="020F0502020204030204" pitchFamily="34" charset="0"/>
                          <a:cs typeface="Times New Roman" panose="02020603050405020304" pitchFamily="18" charset="0"/>
                        </a:rPr>
                        <a:t> $ x 30 years</a:t>
                      </a:r>
                      <a:endParaRPr lang="en-CA" sz="18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smtClean="0">
                          <a:effectLst/>
                          <a:latin typeface="Gill Sans MT" panose="020B0502020104020203" pitchFamily="34" charset="0"/>
                          <a:ea typeface="Calibri" panose="020F0502020204030204" pitchFamily="34" charset="0"/>
                          <a:cs typeface="Times New Roman" panose="02020603050405020304" pitchFamily="18" charset="0"/>
                        </a:rPr>
                        <a:t>27,346.80 $ per year</a:t>
                      </a:r>
                      <a:endParaRPr lang="en-CA" sz="18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959.04 $  x  30 years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1800" dirty="0">
                          <a:effectLst/>
                        </a:rPr>
                        <a:t>28,771.20 $ per year</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037123417"/>
                  </a:ext>
                </a:extLst>
              </a:tr>
            </a:tbl>
          </a:graphicData>
        </a:graphic>
      </p:graphicFrame>
      <p:sp>
        <p:nvSpPr>
          <p:cNvPr id="7" name="TextBox 6"/>
          <p:cNvSpPr txBox="1"/>
          <p:nvPr/>
        </p:nvSpPr>
        <p:spPr>
          <a:xfrm>
            <a:off x="-54457" y="5663038"/>
            <a:ext cx="12293600" cy="523220"/>
          </a:xfrm>
          <a:prstGeom prst="rect">
            <a:avLst/>
          </a:prstGeom>
          <a:noFill/>
        </p:spPr>
        <p:txBody>
          <a:bodyPr wrap="square" rtlCol="0">
            <a:spAutoFit/>
          </a:bodyPr>
          <a:lstStyle/>
          <a:p>
            <a:pPr algn="ctr"/>
            <a:r>
              <a:rPr lang="en-US" sz="1400" dirty="0" smtClean="0"/>
              <a:t>If CUPE or OSSTF member was in UGRP for 20 years and in the UPP3 for 10 years the annual pension would be 19,337.20 + 9,590.40 = 28,927.60 $ </a:t>
            </a:r>
          </a:p>
          <a:p>
            <a:pPr algn="ctr"/>
            <a:r>
              <a:rPr lang="en-US" sz="1400" dirty="0" smtClean="0"/>
              <a:t>If OPSEU or </a:t>
            </a:r>
            <a:r>
              <a:rPr lang="en-US" sz="1400" dirty="0" err="1" smtClean="0"/>
              <a:t>Unifor</a:t>
            </a:r>
            <a:r>
              <a:rPr lang="en-US" sz="1400" dirty="0" smtClean="0"/>
              <a:t> member was in UGRP for 20 years and UPP3 for 10 years the annual pension would be 18,231.20 + 9,590.40 = 27,821.60 $</a:t>
            </a:r>
            <a:endParaRPr lang="en-CA" sz="1400" dirty="0"/>
          </a:p>
        </p:txBody>
      </p:sp>
      <p:sp>
        <p:nvSpPr>
          <p:cNvPr id="9" name="Slide Number Placeholder 8"/>
          <p:cNvSpPr>
            <a:spLocks noGrp="1"/>
          </p:cNvSpPr>
          <p:nvPr>
            <p:ph type="sldNum" sz="quarter" idx="12"/>
          </p:nvPr>
        </p:nvSpPr>
        <p:spPr/>
        <p:txBody>
          <a:bodyPr/>
          <a:lstStyle/>
          <a:p>
            <a:fld id="{6D22F896-40B5-4ADD-8801-0D06FADFA095}" type="slidenum">
              <a:rPr lang="en-US" smtClean="0"/>
              <a:t>19</a:t>
            </a:fld>
            <a:endParaRPr lang="en-US" dirty="0"/>
          </a:p>
        </p:txBody>
      </p:sp>
    </p:spTree>
    <p:extLst>
      <p:ext uri="{BB962C8B-B14F-4D97-AF65-F5344CB8AC3E}">
        <p14:creationId xmlns:p14="http://schemas.microsoft.com/office/powerpoint/2010/main" val="2977799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CA" dirty="0"/>
          </a:p>
        </p:txBody>
      </p:sp>
      <p:sp>
        <p:nvSpPr>
          <p:cNvPr id="3" name="Content Placeholder 2"/>
          <p:cNvSpPr>
            <a:spLocks noGrp="1"/>
          </p:cNvSpPr>
          <p:nvPr>
            <p:ph idx="1"/>
          </p:nvPr>
        </p:nvSpPr>
        <p:spPr/>
        <p:txBody>
          <a:bodyPr>
            <a:normAutofit fontScale="85000" lnSpcReduction="20000"/>
          </a:bodyPr>
          <a:lstStyle/>
          <a:p>
            <a:r>
              <a:rPr lang="en-US" dirty="0" smtClean="0"/>
              <a:t>Introductions</a:t>
            </a:r>
          </a:p>
          <a:p>
            <a:r>
              <a:rPr lang="en-US" dirty="0" smtClean="0"/>
              <a:t>What is the UPP3?</a:t>
            </a:r>
          </a:p>
          <a:p>
            <a:r>
              <a:rPr lang="en-US" dirty="0" smtClean="0"/>
              <a:t>Guiding Principles of the UPP</a:t>
            </a:r>
          </a:p>
          <a:p>
            <a:r>
              <a:rPr lang="en-US" dirty="0" smtClean="0"/>
              <a:t>Where are we with the UPP3 at this time?</a:t>
            </a:r>
          </a:p>
          <a:p>
            <a:r>
              <a:rPr lang="en-US" dirty="0" smtClean="0"/>
              <a:t>Pension Benefits Act (PBA) &amp; Protection of Accrued Benefits</a:t>
            </a:r>
          </a:p>
          <a:p>
            <a:r>
              <a:rPr lang="en-US" dirty="0" smtClean="0"/>
              <a:t>Comparison of </a:t>
            </a:r>
            <a:r>
              <a:rPr lang="en-US" dirty="0" err="1" smtClean="0"/>
              <a:t>UofG</a:t>
            </a:r>
            <a:r>
              <a:rPr lang="en-US" dirty="0" smtClean="0"/>
              <a:t> Retirement Pension Plan Benefits &amp; Framework UPP3 Design </a:t>
            </a:r>
          </a:p>
          <a:p>
            <a:r>
              <a:rPr lang="en-US" dirty="0" smtClean="0"/>
              <a:t>Early Unreduced Retirement Benefits</a:t>
            </a:r>
          </a:p>
          <a:p>
            <a:r>
              <a:rPr lang="en-US" dirty="0" smtClean="0"/>
              <a:t>Governance </a:t>
            </a:r>
            <a:r>
              <a:rPr lang="en-US" dirty="0"/>
              <a:t>issues in the UPP3 Jointly Sponsored Pension Plan </a:t>
            </a:r>
            <a:r>
              <a:rPr lang="en-US" dirty="0" smtClean="0"/>
              <a:t>Framework</a:t>
            </a:r>
          </a:p>
          <a:p>
            <a:r>
              <a:rPr lang="en-US" dirty="0" smtClean="0"/>
              <a:t>Next Steps</a:t>
            </a:r>
            <a:endParaRPr lang="en-US" dirty="0"/>
          </a:p>
          <a:p>
            <a:endParaRPr lang="en-US" dirty="0" smtClean="0"/>
          </a:p>
          <a:p>
            <a:endParaRPr lang="en-US" dirty="0" smtClean="0"/>
          </a:p>
          <a:p>
            <a:endParaRPr lang="en-US" dirty="0" smtClean="0"/>
          </a:p>
          <a:p>
            <a:endParaRPr lang="en-CA" dirty="0"/>
          </a:p>
        </p:txBody>
      </p:sp>
      <p:sp>
        <p:nvSpPr>
          <p:cNvPr id="6" name="Slide Number Placeholder 5"/>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391232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the </a:t>
            </a:r>
            <a:r>
              <a:rPr lang="en-US" dirty="0" err="1" smtClean="0"/>
              <a:t>U</a:t>
            </a:r>
            <a:r>
              <a:rPr lang="en-US" sz="2000" dirty="0" err="1" smtClean="0"/>
              <a:t>of</a:t>
            </a:r>
            <a:r>
              <a:rPr lang="en-US" dirty="0" err="1" smtClean="0"/>
              <a:t>G</a:t>
            </a:r>
            <a:r>
              <a:rPr lang="en-US" dirty="0" smtClean="0"/>
              <a:t> Retirement Plan &amp; the Framework of the UPP3 JSPP</a:t>
            </a:r>
            <a:endParaRPr lang="en-CA" dirty="0"/>
          </a:p>
        </p:txBody>
      </p:sp>
      <p:sp>
        <p:nvSpPr>
          <p:cNvPr id="3" name="Text Placeholder 2"/>
          <p:cNvSpPr>
            <a:spLocks noGrp="1"/>
          </p:cNvSpPr>
          <p:nvPr>
            <p:ph type="body" idx="1"/>
          </p:nvPr>
        </p:nvSpPr>
        <p:spPr/>
        <p:txBody>
          <a:bodyPr>
            <a:normAutofit fontScale="77500" lnSpcReduction="20000"/>
          </a:bodyPr>
          <a:lstStyle/>
          <a:p>
            <a:r>
              <a:rPr lang="en-CA" sz="2600" dirty="0" err="1"/>
              <a:t>UofG</a:t>
            </a:r>
            <a:r>
              <a:rPr lang="en-CA" sz="2600" dirty="0"/>
              <a:t> Retirement Plan </a:t>
            </a:r>
            <a:endParaRPr lang="en-CA" sz="2600" dirty="0" smtClean="0"/>
          </a:p>
          <a:p>
            <a:r>
              <a:rPr lang="en-US" dirty="0" smtClean="0"/>
              <a:t>Post-retirement Indexation Formula</a:t>
            </a:r>
            <a:endParaRPr lang="en-CA" dirty="0"/>
          </a:p>
        </p:txBody>
      </p:sp>
      <p:sp>
        <p:nvSpPr>
          <p:cNvPr id="4" name="Content Placeholder 3"/>
          <p:cNvSpPr>
            <a:spLocks noGrp="1"/>
          </p:cNvSpPr>
          <p:nvPr>
            <p:ph sz="half" idx="2"/>
          </p:nvPr>
        </p:nvSpPr>
        <p:spPr/>
        <p:txBody>
          <a:bodyPr>
            <a:normAutofit/>
          </a:bodyPr>
          <a:lstStyle/>
          <a:p>
            <a:r>
              <a:rPr lang="en-US" dirty="0"/>
              <a:t>(CPI – 2 </a:t>
            </a:r>
            <a:r>
              <a:rPr lang="en-US" dirty="0" smtClean="0"/>
              <a:t>%) </a:t>
            </a:r>
          </a:p>
          <a:p>
            <a:r>
              <a:rPr lang="en-US" dirty="0" smtClean="0"/>
              <a:t>CPI </a:t>
            </a:r>
            <a:r>
              <a:rPr lang="en-US" dirty="0"/>
              <a:t>= Consumer Price Index</a:t>
            </a:r>
          </a:p>
          <a:p>
            <a:r>
              <a:rPr lang="en-US" dirty="0"/>
              <a:t>If CPI is less than or equal to 2 % then no indexation would apply for that year.</a:t>
            </a:r>
          </a:p>
          <a:p>
            <a:endParaRPr lang="en-CA" sz="2400" dirty="0"/>
          </a:p>
        </p:txBody>
      </p:sp>
      <p:sp>
        <p:nvSpPr>
          <p:cNvPr id="5" name="Text Placeholder 4"/>
          <p:cNvSpPr>
            <a:spLocks noGrp="1"/>
          </p:cNvSpPr>
          <p:nvPr>
            <p:ph type="body" sz="quarter" idx="3"/>
          </p:nvPr>
        </p:nvSpPr>
        <p:spPr/>
        <p:txBody>
          <a:bodyPr>
            <a:normAutofit fontScale="77500" lnSpcReduction="20000"/>
          </a:bodyPr>
          <a:lstStyle/>
          <a:p>
            <a:r>
              <a:rPr lang="en-US" sz="2600" dirty="0" smtClean="0"/>
              <a:t>UPP3 JSPP Framework</a:t>
            </a:r>
          </a:p>
          <a:p>
            <a:r>
              <a:rPr lang="en-US" dirty="0" smtClean="0"/>
              <a:t>Post-Retirement Indexation Formula</a:t>
            </a:r>
            <a:endParaRPr lang="en-CA" dirty="0"/>
          </a:p>
        </p:txBody>
      </p:sp>
      <p:sp>
        <p:nvSpPr>
          <p:cNvPr id="6" name="Content Placeholder 5"/>
          <p:cNvSpPr>
            <a:spLocks noGrp="1"/>
          </p:cNvSpPr>
          <p:nvPr>
            <p:ph sz="quarter" idx="4"/>
          </p:nvPr>
        </p:nvSpPr>
        <p:spPr/>
        <p:txBody>
          <a:bodyPr>
            <a:normAutofit/>
          </a:bodyPr>
          <a:lstStyle/>
          <a:p>
            <a:r>
              <a:rPr lang="en-US" dirty="0"/>
              <a:t>(75 % of CPI</a:t>
            </a:r>
            <a:r>
              <a:rPr lang="en-US" dirty="0" smtClean="0"/>
              <a:t>)</a:t>
            </a:r>
            <a:endParaRPr lang="en-CA" dirty="0"/>
          </a:p>
          <a:p>
            <a:r>
              <a:rPr lang="en-US" dirty="0"/>
              <a:t>Unless CPI = 0 % there will always be some indexation.</a:t>
            </a:r>
            <a:endParaRPr lang="en-CA" dirty="0"/>
          </a:p>
          <a:p>
            <a:endParaRPr lang="en-CA" sz="2400" dirty="0"/>
          </a:p>
        </p:txBody>
      </p:sp>
      <p:sp>
        <p:nvSpPr>
          <p:cNvPr id="8" name="TextBox 7"/>
          <p:cNvSpPr txBox="1"/>
          <p:nvPr/>
        </p:nvSpPr>
        <p:spPr>
          <a:xfrm>
            <a:off x="963203" y="4862021"/>
            <a:ext cx="10575636" cy="954107"/>
          </a:xfrm>
          <a:prstGeom prst="rect">
            <a:avLst/>
          </a:prstGeom>
          <a:noFill/>
        </p:spPr>
        <p:txBody>
          <a:bodyPr wrap="square" rtlCol="0">
            <a:spAutoFit/>
          </a:bodyPr>
          <a:lstStyle/>
          <a:p>
            <a:pPr algn="ctr"/>
            <a:r>
              <a:rPr lang="en-US" sz="2800" dirty="0" smtClean="0"/>
              <a:t>Indexation is applied one year after retirement.  Indexation rules will be applied based on which pension plan you earned your credited service.</a:t>
            </a:r>
            <a:endParaRPr lang="en-CA" sz="2800" dirty="0"/>
          </a:p>
        </p:txBody>
      </p:sp>
      <p:sp>
        <p:nvSpPr>
          <p:cNvPr id="10" name="Slide Number Placeholder 9"/>
          <p:cNvSpPr>
            <a:spLocks noGrp="1"/>
          </p:cNvSpPr>
          <p:nvPr>
            <p:ph type="sldNum" sz="quarter" idx="12"/>
          </p:nvPr>
        </p:nvSpPr>
        <p:spPr/>
        <p:txBody>
          <a:bodyPr/>
          <a:lstStyle/>
          <a:p>
            <a:fld id="{6D22F896-40B5-4ADD-8801-0D06FADFA095}" type="slidenum">
              <a:rPr lang="en-US" smtClean="0"/>
              <a:t>20</a:t>
            </a:fld>
            <a:endParaRPr lang="en-US" dirty="0"/>
          </a:p>
        </p:txBody>
      </p:sp>
    </p:spTree>
    <p:extLst>
      <p:ext uri="{BB962C8B-B14F-4D97-AF65-F5344CB8AC3E}">
        <p14:creationId xmlns:p14="http://schemas.microsoft.com/office/powerpoint/2010/main" val="20963394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the </a:t>
            </a:r>
            <a:r>
              <a:rPr lang="en-US" dirty="0" err="1" smtClean="0"/>
              <a:t>U</a:t>
            </a:r>
            <a:r>
              <a:rPr lang="en-US" sz="2000" dirty="0" err="1" smtClean="0"/>
              <a:t>of</a:t>
            </a:r>
            <a:r>
              <a:rPr lang="en-US" dirty="0" err="1" smtClean="0"/>
              <a:t>G</a:t>
            </a:r>
            <a:r>
              <a:rPr lang="en-US" dirty="0" smtClean="0"/>
              <a:t> Retirement Plan &amp; the Framework of the UPP3 JSPP</a:t>
            </a:r>
            <a:endParaRPr lang="en-CA" dirty="0"/>
          </a:p>
        </p:txBody>
      </p:sp>
      <p:graphicFrame>
        <p:nvGraphicFramePr>
          <p:cNvPr id="9" name="Table 8"/>
          <p:cNvGraphicFramePr>
            <a:graphicFrameLocks noGrp="1"/>
          </p:cNvGraphicFramePr>
          <p:nvPr>
            <p:extLst>
              <p:ext uri="{D42A27DB-BD31-4B8C-83A1-F6EECF244321}">
                <p14:modId xmlns:p14="http://schemas.microsoft.com/office/powerpoint/2010/main" val="1307965715"/>
              </p:ext>
            </p:extLst>
          </p:nvPr>
        </p:nvGraphicFramePr>
        <p:xfrm>
          <a:off x="812800" y="2272146"/>
          <a:ext cx="10242055" cy="3458276"/>
        </p:xfrm>
        <a:graphic>
          <a:graphicData uri="http://schemas.openxmlformats.org/drawingml/2006/table">
            <a:tbl>
              <a:tblPr firstRow="1" firstCol="1" bandRow="1">
                <a:tableStyleId>{5C22544A-7EE6-4342-B048-85BDC9FD1C3A}</a:tableStyleId>
              </a:tblPr>
              <a:tblGrid>
                <a:gridCol w="1330036">
                  <a:extLst>
                    <a:ext uri="{9D8B030D-6E8A-4147-A177-3AD203B41FA5}">
                      <a16:colId xmlns:a16="http://schemas.microsoft.com/office/drawing/2014/main" xmlns="" val="1194522363"/>
                    </a:ext>
                  </a:extLst>
                </a:gridCol>
                <a:gridCol w="877455">
                  <a:extLst>
                    <a:ext uri="{9D8B030D-6E8A-4147-A177-3AD203B41FA5}">
                      <a16:colId xmlns:a16="http://schemas.microsoft.com/office/drawing/2014/main" xmlns="" val="2159348640"/>
                    </a:ext>
                  </a:extLst>
                </a:gridCol>
                <a:gridCol w="870404">
                  <a:extLst>
                    <a:ext uri="{9D8B030D-6E8A-4147-A177-3AD203B41FA5}">
                      <a16:colId xmlns:a16="http://schemas.microsoft.com/office/drawing/2014/main" xmlns="" val="22203754"/>
                    </a:ext>
                  </a:extLst>
                </a:gridCol>
                <a:gridCol w="1024866">
                  <a:extLst>
                    <a:ext uri="{9D8B030D-6E8A-4147-A177-3AD203B41FA5}">
                      <a16:colId xmlns:a16="http://schemas.microsoft.com/office/drawing/2014/main" xmlns="" val="564611177"/>
                    </a:ext>
                  </a:extLst>
                </a:gridCol>
                <a:gridCol w="1020466">
                  <a:extLst>
                    <a:ext uri="{9D8B030D-6E8A-4147-A177-3AD203B41FA5}">
                      <a16:colId xmlns:a16="http://schemas.microsoft.com/office/drawing/2014/main" xmlns="" val="2266921776"/>
                    </a:ext>
                  </a:extLst>
                </a:gridCol>
                <a:gridCol w="1024866">
                  <a:extLst>
                    <a:ext uri="{9D8B030D-6E8A-4147-A177-3AD203B41FA5}">
                      <a16:colId xmlns:a16="http://schemas.microsoft.com/office/drawing/2014/main" xmlns="" val="1305657277"/>
                    </a:ext>
                  </a:extLst>
                </a:gridCol>
                <a:gridCol w="1023764">
                  <a:extLst>
                    <a:ext uri="{9D8B030D-6E8A-4147-A177-3AD203B41FA5}">
                      <a16:colId xmlns:a16="http://schemas.microsoft.com/office/drawing/2014/main" xmlns="" val="4249415883"/>
                    </a:ext>
                  </a:extLst>
                </a:gridCol>
                <a:gridCol w="1024866">
                  <a:extLst>
                    <a:ext uri="{9D8B030D-6E8A-4147-A177-3AD203B41FA5}">
                      <a16:colId xmlns:a16="http://schemas.microsoft.com/office/drawing/2014/main" xmlns="" val="4025937094"/>
                    </a:ext>
                  </a:extLst>
                </a:gridCol>
                <a:gridCol w="1020466">
                  <a:extLst>
                    <a:ext uri="{9D8B030D-6E8A-4147-A177-3AD203B41FA5}">
                      <a16:colId xmlns:a16="http://schemas.microsoft.com/office/drawing/2014/main" xmlns="" val="3074885908"/>
                    </a:ext>
                  </a:extLst>
                </a:gridCol>
                <a:gridCol w="1024866">
                  <a:extLst>
                    <a:ext uri="{9D8B030D-6E8A-4147-A177-3AD203B41FA5}">
                      <a16:colId xmlns:a16="http://schemas.microsoft.com/office/drawing/2014/main" xmlns="" val="1998431280"/>
                    </a:ext>
                  </a:extLst>
                </a:gridCol>
              </a:tblGrid>
              <a:tr h="290214">
                <a:tc>
                  <a:txBody>
                    <a:bodyPr/>
                    <a:lstStyle/>
                    <a:p>
                      <a:pPr algn="ctr">
                        <a:lnSpc>
                          <a:spcPct val="107000"/>
                        </a:lnSpc>
                        <a:spcAft>
                          <a:spcPts val="0"/>
                        </a:spcAft>
                      </a:pPr>
                      <a:r>
                        <a:rPr lang="en-US" sz="3200" b="0" dirty="0">
                          <a:effectLst/>
                        </a:rPr>
                        <a:t>CPI</a:t>
                      </a:r>
                      <a:endParaRPr lang="en-CA" sz="3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3200" b="0" dirty="0">
                          <a:effectLst/>
                        </a:rPr>
                        <a:t>1%</a:t>
                      </a:r>
                      <a:endParaRPr lang="en-CA" sz="3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3200" b="0" dirty="0">
                          <a:effectLst/>
                        </a:rPr>
                        <a:t>2%</a:t>
                      </a:r>
                      <a:endParaRPr lang="en-CA" sz="3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3200" b="0" dirty="0">
                          <a:effectLst/>
                        </a:rPr>
                        <a:t>3%</a:t>
                      </a:r>
                      <a:endParaRPr lang="en-CA" sz="3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3200" b="0" dirty="0">
                          <a:effectLst/>
                        </a:rPr>
                        <a:t>4%</a:t>
                      </a:r>
                      <a:endParaRPr lang="en-CA" sz="3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3200" b="0" dirty="0">
                          <a:effectLst/>
                        </a:rPr>
                        <a:t>5%</a:t>
                      </a:r>
                      <a:endParaRPr lang="en-CA" sz="3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3200" b="0" dirty="0">
                          <a:effectLst/>
                        </a:rPr>
                        <a:t>6%</a:t>
                      </a:r>
                      <a:endParaRPr lang="en-CA" sz="3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3200" b="0" dirty="0">
                          <a:effectLst/>
                        </a:rPr>
                        <a:t>7%</a:t>
                      </a:r>
                      <a:endParaRPr lang="en-CA" sz="3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3200" b="0" dirty="0">
                          <a:effectLst/>
                        </a:rPr>
                        <a:t>8% </a:t>
                      </a:r>
                      <a:endParaRPr lang="en-CA" sz="3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3200" b="0" dirty="0">
                          <a:effectLst/>
                        </a:rPr>
                        <a:t>9%</a:t>
                      </a:r>
                      <a:endParaRPr lang="en-CA" sz="3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785843175"/>
                  </a:ext>
                </a:extLst>
              </a:tr>
              <a:tr h="1762445">
                <a:tc>
                  <a:txBody>
                    <a:bodyPr/>
                    <a:lstStyle/>
                    <a:p>
                      <a:pPr algn="ctr">
                        <a:lnSpc>
                          <a:spcPct val="107000"/>
                        </a:lnSpc>
                        <a:spcAft>
                          <a:spcPts val="0"/>
                        </a:spcAft>
                      </a:pPr>
                      <a:r>
                        <a:rPr lang="en-US" sz="1800" b="0" dirty="0" smtClean="0">
                          <a:effectLst/>
                        </a:rPr>
                        <a:t>Indexation with </a:t>
                      </a:r>
                      <a:r>
                        <a:rPr lang="en-US" sz="1800" b="0" dirty="0" err="1" smtClean="0">
                          <a:effectLst/>
                        </a:rPr>
                        <a:t>UofG</a:t>
                      </a:r>
                      <a:r>
                        <a:rPr lang="en-US" sz="1800" b="0" dirty="0" smtClean="0">
                          <a:effectLst/>
                        </a:rPr>
                        <a:t> </a:t>
                      </a:r>
                      <a:r>
                        <a:rPr lang="en-US" sz="1800" b="0" dirty="0">
                          <a:effectLst/>
                        </a:rPr>
                        <a:t>Retirement Plan</a:t>
                      </a:r>
                      <a:endParaRPr lang="en-CA" sz="1800" b="0" dirty="0">
                        <a:effectLst/>
                      </a:endParaRPr>
                    </a:p>
                    <a:p>
                      <a:pPr algn="ctr">
                        <a:lnSpc>
                          <a:spcPct val="107000"/>
                        </a:lnSpc>
                        <a:spcAft>
                          <a:spcPts val="0"/>
                        </a:spcAft>
                      </a:pPr>
                      <a:r>
                        <a:rPr lang="en-US" sz="1800" b="0" dirty="0">
                          <a:effectLst/>
                        </a:rPr>
                        <a:t> (CPI – 2%)</a:t>
                      </a:r>
                      <a:endParaRPr lang="en-CA"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800" b="0" dirty="0" smtClean="0">
                          <a:effectLst/>
                        </a:rPr>
                        <a:t>0 %</a:t>
                      </a:r>
                      <a:endParaRPr lang="en-CA"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800" b="0" dirty="0" smtClean="0">
                          <a:effectLst/>
                        </a:rPr>
                        <a:t>0 %</a:t>
                      </a:r>
                      <a:endParaRPr lang="en-CA"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800" b="0" dirty="0">
                          <a:effectLst/>
                        </a:rPr>
                        <a:t>1%</a:t>
                      </a:r>
                      <a:endParaRPr lang="en-CA"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800" b="0" dirty="0">
                          <a:effectLst/>
                        </a:rPr>
                        <a:t>2%</a:t>
                      </a:r>
                      <a:endParaRPr lang="en-CA"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800" b="0" dirty="0">
                          <a:effectLst/>
                        </a:rPr>
                        <a:t>3%</a:t>
                      </a:r>
                      <a:endParaRPr lang="en-CA"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800" b="0" dirty="0">
                          <a:effectLst/>
                        </a:rPr>
                        <a:t>4%</a:t>
                      </a:r>
                      <a:endParaRPr lang="en-CA"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800" b="0" dirty="0">
                          <a:effectLst/>
                        </a:rPr>
                        <a:t>5%</a:t>
                      </a:r>
                      <a:endParaRPr lang="en-CA"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800" b="0" dirty="0">
                          <a:effectLst/>
                        </a:rPr>
                        <a:t>6%</a:t>
                      </a:r>
                      <a:endParaRPr lang="en-CA"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800" b="0" dirty="0">
                          <a:effectLst/>
                        </a:rPr>
                        <a:t>7%</a:t>
                      </a:r>
                      <a:endParaRPr lang="en-CA"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988415325"/>
                  </a:ext>
                </a:extLst>
              </a:tr>
              <a:tr h="1096940">
                <a:tc>
                  <a:txBody>
                    <a:bodyPr/>
                    <a:lstStyle/>
                    <a:p>
                      <a:pPr algn="ctr">
                        <a:lnSpc>
                          <a:spcPct val="107000"/>
                        </a:lnSpc>
                        <a:spcAft>
                          <a:spcPts val="0"/>
                        </a:spcAft>
                      </a:pPr>
                      <a:r>
                        <a:rPr lang="en-US" sz="1800" b="0" dirty="0" smtClean="0">
                          <a:effectLst/>
                        </a:rPr>
                        <a:t>Indexation with UPP3 </a:t>
                      </a:r>
                      <a:r>
                        <a:rPr lang="en-US" sz="1800" b="0" dirty="0">
                          <a:effectLst/>
                        </a:rPr>
                        <a:t>Plan</a:t>
                      </a:r>
                      <a:endParaRPr lang="en-CA" sz="1800" b="0" dirty="0">
                        <a:effectLst/>
                      </a:endParaRPr>
                    </a:p>
                    <a:p>
                      <a:pPr algn="ctr">
                        <a:lnSpc>
                          <a:spcPct val="107000"/>
                        </a:lnSpc>
                        <a:spcAft>
                          <a:spcPts val="0"/>
                        </a:spcAft>
                      </a:pPr>
                      <a:r>
                        <a:rPr lang="en-US" sz="1800" b="0" dirty="0">
                          <a:effectLst/>
                        </a:rPr>
                        <a:t>(75% of CPI)</a:t>
                      </a:r>
                      <a:endParaRPr lang="en-CA"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400" b="0" dirty="0">
                          <a:effectLst/>
                        </a:rPr>
                        <a:t>0.75%</a:t>
                      </a:r>
                      <a:endParaRPr lang="en-CA"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400" b="0" dirty="0">
                          <a:effectLst/>
                        </a:rPr>
                        <a:t>1.50%</a:t>
                      </a:r>
                      <a:endParaRPr lang="en-CA"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400" b="0" dirty="0">
                          <a:effectLst/>
                        </a:rPr>
                        <a:t>2.25%</a:t>
                      </a:r>
                      <a:endParaRPr lang="en-CA"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400" b="0" dirty="0">
                          <a:effectLst/>
                        </a:rPr>
                        <a:t>3%</a:t>
                      </a:r>
                      <a:endParaRPr lang="en-CA"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400" b="0" dirty="0">
                          <a:effectLst/>
                        </a:rPr>
                        <a:t>3.75%</a:t>
                      </a:r>
                      <a:endParaRPr lang="en-CA"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400" b="0" dirty="0">
                          <a:effectLst/>
                        </a:rPr>
                        <a:t>4.5%</a:t>
                      </a:r>
                      <a:endParaRPr lang="en-CA"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400" b="0" dirty="0">
                          <a:effectLst/>
                        </a:rPr>
                        <a:t>5.25%</a:t>
                      </a:r>
                      <a:endParaRPr lang="en-CA"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400" b="0" dirty="0">
                          <a:effectLst/>
                        </a:rPr>
                        <a:t>6%</a:t>
                      </a:r>
                      <a:endParaRPr lang="en-CA"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400" b="0" dirty="0">
                          <a:effectLst/>
                        </a:rPr>
                        <a:t>6.75%</a:t>
                      </a:r>
                      <a:endParaRPr lang="en-CA"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718252810"/>
                  </a:ext>
                </a:extLst>
              </a:tr>
            </a:tbl>
          </a:graphicData>
        </a:graphic>
      </p:graphicFrame>
      <p:sp>
        <p:nvSpPr>
          <p:cNvPr id="5" name="Slide Number Placeholder 4"/>
          <p:cNvSpPr>
            <a:spLocks noGrp="1"/>
          </p:cNvSpPr>
          <p:nvPr>
            <p:ph type="sldNum" sz="quarter" idx="12"/>
          </p:nvPr>
        </p:nvSpPr>
        <p:spPr/>
        <p:txBody>
          <a:bodyPr/>
          <a:lstStyle/>
          <a:p>
            <a:fld id="{6D22F896-40B5-4ADD-8801-0D06FADFA095}" type="slidenum">
              <a:rPr lang="en-US" smtClean="0"/>
              <a:t>21</a:t>
            </a:fld>
            <a:endParaRPr lang="en-US" dirty="0"/>
          </a:p>
        </p:txBody>
      </p:sp>
    </p:spTree>
    <p:extLst>
      <p:ext uri="{BB962C8B-B14F-4D97-AF65-F5344CB8AC3E}">
        <p14:creationId xmlns:p14="http://schemas.microsoft.com/office/powerpoint/2010/main" val="3897887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the </a:t>
            </a:r>
            <a:r>
              <a:rPr lang="en-US" dirty="0" err="1" smtClean="0"/>
              <a:t>U</a:t>
            </a:r>
            <a:r>
              <a:rPr lang="en-US" sz="2000" dirty="0" err="1" smtClean="0"/>
              <a:t>of</a:t>
            </a:r>
            <a:r>
              <a:rPr lang="en-US" dirty="0" err="1" smtClean="0"/>
              <a:t>G</a:t>
            </a:r>
            <a:r>
              <a:rPr lang="en-US" dirty="0" smtClean="0"/>
              <a:t> Retirement Plan &amp; the Framework of the UPP3 JSPP</a:t>
            </a:r>
            <a:endParaRPr lang="en-CA" dirty="0"/>
          </a:p>
        </p:txBody>
      </p:sp>
      <p:sp>
        <p:nvSpPr>
          <p:cNvPr id="3" name="Text Placeholder 2"/>
          <p:cNvSpPr>
            <a:spLocks noGrp="1"/>
          </p:cNvSpPr>
          <p:nvPr>
            <p:ph type="body" idx="1"/>
          </p:nvPr>
        </p:nvSpPr>
        <p:spPr/>
        <p:txBody>
          <a:bodyPr>
            <a:normAutofit fontScale="77500" lnSpcReduction="20000"/>
          </a:bodyPr>
          <a:lstStyle/>
          <a:p>
            <a:r>
              <a:rPr lang="en-CA" sz="2600" dirty="0" err="1"/>
              <a:t>UofG</a:t>
            </a:r>
            <a:r>
              <a:rPr lang="en-CA" sz="2600" dirty="0"/>
              <a:t> Retirement Plan </a:t>
            </a:r>
            <a:endParaRPr lang="en-CA" sz="2600" dirty="0" smtClean="0"/>
          </a:p>
          <a:p>
            <a:r>
              <a:rPr lang="en-US" dirty="0" smtClean="0"/>
              <a:t>Post-retirement Indexation Guarantee</a:t>
            </a:r>
            <a:endParaRPr lang="en-CA" dirty="0"/>
          </a:p>
        </p:txBody>
      </p:sp>
      <p:sp>
        <p:nvSpPr>
          <p:cNvPr id="4" name="Content Placeholder 3"/>
          <p:cNvSpPr>
            <a:spLocks noGrp="1"/>
          </p:cNvSpPr>
          <p:nvPr>
            <p:ph sz="half" idx="2"/>
          </p:nvPr>
        </p:nvSpPr>
        <p:spPr/>
        <p:txBody>
          <a:bodyPr>
            <a:normAutofit/>
          </a:bodyPr>
          <a:lstStyle/>
          <a:p>
            <a:r>
              <a:rPr lang="en-US" dirty="0" smtClean="0"/>
              <a:t>Current Plan has Guaranteed Indexation </a:t>
            </a:r>
          </a:p>
          <a:p>
            <a:r>
              <a:rPr lang="en-US" dirty="0" smtClean="0"/>
              <a:t>Regardless of the financial health of the plan retirees will get the indexation that is determined by the formula of (CPI – 2 %) with a minimum of 0 %</a:t>
            </a:r>
          </a:p>
          <a:p>
            <a:endParaRPr lang="en-CA" sz="2400" dirty="0"/>
          </a:p>
        </p:txBody>
      </p:sp>
      <p:sp>
        <p:nvSpPr>
          <p:cNvPr id="5" name="Text Placeholder 4"/>
          <p:cNvSpPr>
            <a:spLocks noGrp="1"/>
          </p:cNvSpPr>
          <p:nvPr>
            <p:ph type="body" sz="quarter" idx="3"/>
          </p:nvPr>
        </p:nvSpPr>
        <p:spPr/>
        <p:txBody>
          <a:bodyPr>
            <a:normAutofit fontScale="77500" lnSpcReduction="20000"/>
          </a:bodyPr>
          <a:lstStyle/>
          <a:p>
            <a:r>
              <a:rPr lang="en-US" sz="2600" dirty="0" smtClean="0"/>
              <a:t>UPP3 JSPP Framework</a:t>
            </a:r>
          </a:p>
          <a:p>
            <a:r>
              <a:rPr lang="en-US" dirty="0" smtClean="0"/>
              <a:t>Post-Retirement Indexation Guarantee</a:t>
            </a:r>
            <a:endParaRPr lang="en-CA" dirty="0"/>
          </a:p>
        </p:txBody>
      </p:sp>
      <p:sp>
        <p:nvSpPr>
          <p:cNvPr id="6" name="Content Placeholder 5"/>
          <p:cNvSpPr>
            <a:spLocks noGrp="1"/>
          </p:cNvSpPr>
          <p:nvPr>
            <p:ph sz="quarter" idx="4"/>
          </p:nvPr>
        </p:nvSpPr>
        <p:spPr/>
        <p:txBody>
          <a:bodyPr>
            <a:normAutofit fontScale="92500"/>
          </a:bodyPr>
          <a:lstStyle/>
          <a:p>
            <a:r>
              <a:rPr lang="en-US" dirty="0" smtClean="0"/>
              <a:t>Proposed plan has Conditional Indexation</a:t>
            </a:r>
          </a:p>
          <a:p>
            <a:r>
              <a:rPr lang="en-US" dirty="0" smtClean="0"/>
              <a:t>Plan Sponsors, based on the financial health of the plan, may decide not to apply the full indexation amount generated by the formula of (75 % of CPI) and can choose to provide no indexation at all.</a:t>
            </a:r>
            <a:endParaRPr lang="en-CA" dirty="0"/>
          </a:p>
        </p:txBody>
      </p:sp>
      <p:sp>
        <p:nvSpPr>
          <p:cNvPr id="10" name="Slide Number Placeholder 9"/>
          <p:cNvSpPr>
            <a:spLocks noGrp="1"/>
          </p:cNvSpPr>
          <p:nvPr>
            <p:ph type="sldNum" sz="quarter" idx="12"/>
          </p:nvPr>
        </p:nvSpPr>
        <p:spPr/>
        <p:txBody>
          <a:bodyPr/>
          <a:lstStyle/>
          <a:p>
            <a:fld id="{6D22F896-40B5-4ADD-8801-0D06FADFA095}" type="slidenum">
              <a:rPr lang="en-US" smtClean="0"/>
              <a:t>22</a:t>
            </a:fld>
            <a:endParaRPr lang="en-US" dirty="0"/>
          </a:p>
        </p:txBody>
      </p:sp>
    </p:spTree>
    <p:extLst>
      <p:ext uri="{BB962C8B-B14F-4D97-AF65-F5344CB8AC3E}">
        <p14:creationId xmlns:p14="http://schemas.microsoft.com/office/powerpoint/2010/main" val="4149760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20"/>
            <a:ext cx="9603275" cy="904208"/>
          </a:xfrm>
        </p:spPr>
        <p:txBody>
          <a:bodyPr>
            <a:noAutofit/>
          </a:bodyPr>
          <a:lstStyle/>
          <a:p>
            <a:r>
              <a:rPr lang="en-US" sz="1400" dirty="0" smtClean="0"/>
              <a:t>scenarios comparing UGRP &amp; UPP3 JSPP (Bold and Shaded Cells) Indexation Formulas for different CPI  Values for 20 year period assuming constant CPI for 20 years &amp; all service is in one plan</a:t>
            </a:r>
            <a:br>
              <a:rPr lang="en-US" sz="1400" dirty="0" smtClean="0"/>
            </a:br>
            <a:r>
              <a:rPr lang="en-US" sz="1600" dirty="0" smtClean="0"/>
              <a:t/>
            </a:r>
            <a:br>
              <a:rPr lang="en-US" sz="1600" dirty="0" smtClean="0"/>
            </a:br>
            <a:r>
              <a:rPr lang="en-US" sz="1200" b="1" i="1" dirty="0" smtClean="0"/>
              <a:t>(These calculations assume the UPP3 JSPP ‘s conditional indexation is paid in full annually. </a:t>
            </a:r>
            <a:r>
              <a:rPr lang="en-US" sz="1200" b="1" i="1" dirty="0"/>
              <a:t> </a:t>
            </a:r>
            <a:r>
              <a:rPr lang="en-US" sz="1200" b="1" i="1" dirty="0" smtClean="0"/>
              <a:t>this is a best case scenario only.  For the UGRP the Indexation is Guaranteed so predictions are more reliable)</a:t>
            </a:r>
            <a:endParaRPr lang="en-CA" sz="1200" b="1" i="1" dirty="0"/>
          </a:p>
        </p:txBody>
      </p:sp>
      <p:graphicFrame>
        <p:nvGraphicFramePr>
          <p:cNvPr id="8" name="Object 7"/>
          <p:cNvGraphicFramePr>
            <a:graphicFrameLocks noChangeAspect="1"/>
          </p:cNvGraphicFramePr>
          <p:nvPr>
            <p:extLst>
              <p:ext uri="{D42A27DB-BD31-4B8C-83A1-F6EECF244321}">
                <p14:modId xmlns:p14="http://schemas.microsoft.com/office/powerpoint/2010/main" val="1161759293"/>
              </p:ext>
            </p:extLst>
          </p:nvPr>
        </p:nvGraphicFramePr>
        <p:xfrm>
          <a:off x="1121117" y="1895331"/>
          <a:ext cx="10264198" cy="4523206"/>
        </p:xfrm>
        <a:graphic>
          <a:graphicData uri="http://schemas.openxmlformats.org/presentationml/2006/ole">
            <mc:AlternateContent xmlns:mc="http://schemas.openxmlformats.org/markup-compatibility/2006">
              <mc:Choice xmlns:v="urn:schemas-microsoft-com:vml" Requires="v">
                <p:oleObj spid="_x0000_s1058" name="Document" r:id="rId3" imgW="5939504" imgH="2629296" progId="Word.Document.12">
                  <p:embed/>
                </p:oleObj>
              </mc:Choice>
              <mc:Fallback>
                <p:oleObj name="Document" r:id="rId3" imgW="5939504" imgH="2629296" progId="Word.Document.12">
                  <p:embed/>
                  <p:pic>
                    <p:nvPicPr>
                      <p:cNvPr id="0" name=""/>
                      <p:cNvPicPr/>
                      <p:nvPr/>
                    </p:nvPicPr>
                    <p:blipFill>
                      <a:blip r:embed="rId4"/>
                      <a:stretch>
                        <a:fillRect/>
                      </a:stretch>
                    </p:blipFill>
                    <p:spPr>
                      <a:xfrm>
                        <a:off x="1121117" y="1895331"/>
                        <a:ext cx="10264198" cy="4523206"/>
                      </a:xfrm>
                      <a:prstGeom prst="rect">
                        <a:avLst/>
                      </a:prstGeom>
                    </p:spPr>
                  </p:pic>
                </p:oleObj>
              </mc:Fallback>
            </mc:AlternateContent>
          </a:graphicData>
        </a:graphic>
      </p:graphicFrame>
      <p:sp>
        <p:nvSpPr>
          <p:cNvPr id="5" name="Slide Number Placeholder 4"/>
          <p:cNvSpPr>
            <a:spLocks noGrp="1"/>
          </p:cNvSpPr>
          <p:nvPr>
            <p:ph type="sldNum" sz="quarter" idx="12"/>
          </p:nvPr>
        </p:nvSpPr>
        <p:spPr/>
        <p:txBody>
          <a:bodyPr/>
          <a:lstStyle/>
          <a:p>
            <a:fld id="{6D22F896-40B5-4ADD-8801-0D06FADFA095}" type="slidenum">
              <a:rPr lang="en-US" smtClean="0"/>
              <a:t>23</a:t>
            </a:fld>
            <a:endParaRPr lang="en-US" dirty="0"/>
          </a:p>
        </p:txBody>
      </p:sp>
    </p:spTree>
    <p:extLst>
      <p:ext uri="{BB962C8B-B14F-4D97-AF65-F5344CB8AC3E}">
        <p14:creationId xmlns:p14="http://schemas.microsoft.com/office/powerpoint/2010/main" val="6037629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smtClean="0"/>
              <a:t>scenarios comparing UGRP &amp; UPP3 JSPP Indexation Formulas for different CPI  Values for 5 &amp; 20 year periods assuming constant CPI for all years where Member had 20 years in UGRP &amp; 10 years in UPP3 JSPP</a:t>
            </a:r>
            <a:endParaRPr lang="en-CA" sz="2000" dirty="0"/>
          </a:p>
        </p:txBody>
      </p:sp>
      <p:sp>
        <p:nvSpPr>
          <p:cNvPr id="6" name="Slide Number Placeholder 5"/>
          <p:cNvSpPr>
            <a:spLocks noGrp="1"/>
          </p:cNvSpPr>
          <p:nvPr>
            <p:ph type="sldNum" sz="quarter" idx="12"/>
          </p:nvPr>
        </p:nvSpPr>
        <p:spPr/>
        <p:txBody>
          <a:bodyPr/>
          <a:lstStyle/>
          <a:p>
            <a:fld id="{6D22F896-40B5-4ADD-8801-0D06FADFA095}" type="slidenum">
              <a:rPr lang="en-US" smtClean="0"/>
              <a:t>24</a:t>
            </a:fld>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611113873"/>
              </p:ext>
            </p:extLst>
          </p:nvPr>
        </p:nvGraphicFramePr>
        <p:xfrm>
          <a:off x="1414904" y="1976439"/>
          <a:ext cx="10148446" cy="4399340"/>
        </p:xfrm>
        <a:graphic>
          <a:graphicData uri="http://schemas.openxmlformats.org/presentationml/2006/ole">
            <mc:AlternateContent xmlns:mc="http://schemas.openxmlformats.org/markup-compatibility/2006">
              <mc:Choice xmlns:v="urn:schemas-microsoft-com:vml" Requires="v">
                <p:oleObj spid="_x0000_s3086" name="Document" r:id="rId3" imgW="5939504" imgH="3069434" progId="Word.Document.12">
                  <p:embed/>
                </p:oleObj>
              </mc:Choice>
              <mc:Fallback>
                <p:oleObj name="Document" r:id="rId3" imgW="5939504" imgH="3069434" progId="Word.Document.12">
                  <p:embed/>
                  <p:pic>
                    <p:nvPicPr>
                      <p:cNvPr id="0" name=""/>
                      <p:cNvPicPr/>
                      <p:nvPr/>
                    </p:nvPicPr>
                    <p:blipFill>
                      <a:blip r:embed="rId4"/>
                      <a:stretch>
                        <a:fillRect/>
                      </a:stretch>
                    </p:blipFill>
                    <p:spPr>
                      <a:xfrm>
                        <a:off x="1414904" y="1976439"/>
                        <a:ext cx="10148446" cy="4399340"/>
                      </a:xfrm>
                      <a:prstGeom prst="rect">
                        <a:avLst/>
                      </a:prstGeom>
                    </p:spPr>
                  </p:pic>
                </p:oleObj>
              </mc:Fallback>
            </mc:AlternateContent>
          </a:graphicData>
        </a:graphic>
      </p:graphicFrame>
    </p:spTree>
    <p:extLst>
      <p:ext uri="{BB962C8B-B14F-4D97-AF65-F5344CB8AC3E}">
        <p14:creationId xmlns:p14="http://schemas.microsoft.com/office/powerpoint/2010/main" val="38744026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the </a:t>
            </a:r>
            <a:r>
              <a:rPr lang="en-US" dirty="0" err="1" smtClean="0"/>
              <a:t>U</a:t>
            </a:r>
            <a:r>
              <a:rPr lang="en-US" sz="2000" dirty="0" err="1" smtClean="0"/>
              <a:t>of</a:t>
            </a:r>
            <a:r>
              <a:rPr lang="en-US" dirty="0" err="1" smtClean="0"/>
              <a:t>G</a:t>
            </a:r>
            <a:r>
              <a:rPr lang="en-US" dirty="0" smtClean="0"/>
              <a:t> Retirement Plan &amp; the Framework of the UPP3 JSPP</a:t>
            </a:r>
            <a:endParaRPr lang="en-CA" dirty="0"/>
          </a:p>
        </p:txBody>
      </p:sp>
      <p:sp>
        <p:nvSpPr>
          <p:cNvPr id="3" name="Text Placeholder 2"/>
          <p:cNvSpPr>
            <a:spLocks noGrp="1"/>
          </p:cNvSpPr>
          <p:nvPr>
            <p:ph type="body" idx="1"/>
          </p:nvPr>
        </p:nvSpPr>
        <p:spPr/>
        <p:txBody>
          <a:bodyPr>
            <a:normAutofit fontScale="92500" lnSpcReduction="20000"/>
          </a:bodyPr>
          <a:lstStyle/>
          <a:p>
            <a:r>
              <a:rPr lang="en-CA" sz="2600" dirty="0" err="1"/>
              <a:t>UofG</a:t>
            </a:r>
            <a:r>
              <a:rPr lang="en-CA" sz="2600" dirty="0"/>
              <a:t> Retirement Plan </a:t>
            </a:r>
            <a:endParaRPr lang="en-CA" sz="2600" dirty="0" smtClean="0"/>
          </a:p>
          <a:p>
            <a:r>
              <a:rPr lang="en-US" dirty="0" smtClean="0"/>
              <a:t>Surviving Spouse Guarantee</a:t>
            </a:r>
            <a:endParaRPr lang="en-CA" dirty="0"/>
          </a:p>
        </p:txBody>
      </p:sp>
      <p:sp>
        <p:nvSpPr>
          <p:cNvPr id="4" name="Content Placeholder 3"/>
          <p:cNvSpPr>
            <a:spLocks noGrp="1"/>
          </p:cNvSpPr>
          <p:nvPr>
            <p:ph sz="half" idx="2"/>
          </p:nvPr>
        </p:nvSpPr>
        <p:spPr/>
        <p:txBody>
          <a:bodyPr>
            <a:normAutofit/>
          </a:bodyPr>
          <a:lstStyle/>
          <a:p>
            <a:r>
              <a:rPr lang="en-US" dirty="0" smtClean="0"/>
              <a:t>Joint &amp; Survivor Annual Pension     J&amp;S(60 %) means should you die before your spouse he or she will receive 60 % of your pre-death pension for life.</a:t>
            </a:r>
            <a:endParaRPr lang="en-CA" dirty="0"/>
          </a:p>
        </p:txBody>
      </p:sp>
      <p:sp>
        <p:nvSpPr>
          <p:cNvPr id="5" name="Text Placeholder 4"/>
          <p:cNvSpPr>
            <a:spLocks noGrp="1"/>
          </p:cNvSpPr>
          <p:nvPr>
            <p:ph type="body" sz="quarter" idx="3"/>
          </p:nvPr>
        </p:nvSpPr>
        <p:spPr/>
        <p:txBody>
          <a:bodyPr>
            <a:normAutofit fontScale="92500" lnSpcReduction="20000"/>
          </a:bodyPr>
          <a:lstStyle/>
          <a:p>
            <a:r>
              <a:rPr lang="en-US" sz="2600" dirty="0" smtClean="0"/>
              <a:t>UPP3 JSPP Framework</a:t>
            </a:r>
          </a:p>
          <a:p>
            <a:r>
              <a:rPr lang="en-US" dirty="0" smtClean="0"/>
              <a:t>Surviving Spouse Guarantee</a:t>
            </a:r>
            <a:endParaRPr lang="en-CA" dirty="0"/>
          </a:p>
        </p:txBody>
      </p:sp>
      <p:sp>
        <p:nvSpPr>
          <p:cNvPr id="6" name="Content Placeholder 5"/>
          <p:cNvSpPr>
            <a:spLocks noGrp="1"/>
          </p:cNvSpPr>
          <p:nvPr>
            <p:ph sz="quarter" idx="4"/>
          </p:nvPr>
        </p:nvSpPr>
        <p:spPr/>
        <p:txBody>
          <a:bodyPr>
            <a:normAutofit/>
          </a:bodyPr>
          <a:lstStyle/>
          <a:p>
            <a:r>
              <a:rPr lang="en-US" dirty="0"/>
              <a:t>Joint &amp; Survivor Annual Pension     </a:t>
            </a:r>
            <a:r>
              <a:rPr lang="en-US" dirty="0" smtClean="0"/>
              <a:t>J&amp;S(50 </a:t>
            </a:r>
            <a:r>
              <a:rPr lang="en-US" dirty="0"/>
              <a:t>%) means should you die before your spouse he or she will receive </a:t>
            </a:r>
            <a:r>
              <a:rPr lang="en-US" dirty="0" smtClean="0"/>
              <a:t>50 </a:t>
            </a:r>
            <a:r>
              <a:rPr lang="en-US" dirty="0"/>
              <a:t>% of your pre-death pension for life.</a:t>
            </a:r>
            <a:endParaRPr lang="en-CA" dirty="0"/>
          </a:p>
        </p:txBody>
      </p:sp>
      <p:sp>
        <p:nvSpPr>
          <p:cNvPr id="8" name="TextBox 7"/>
          <p:cNvSpPr txBox="1"/>
          <p:nvPr/>
        </p:nvSpPr>
        <p:spPr>
          <a:xfrm>
            <a:off x="268455" y="4348421"/>
            <a:ext cx="11859491" cy="1785104"/>
          </a:xfrm>
          <a:prstGeom prst="rect">
            <a:avLst/>
          </a:prstGeom>
          <a:noFill/>
        </p:spPr>
        <p:txBody>
          <a:bodyPr wrap="square" rtlCol="0">
            <a:spAutoFit/>
          </a:bodyPr>
          <a:lstStyle/>
          <a:p>
            <a:r>
              <a:rPr lang="en-US" sz="2200" dirty="0" smtClean="0"/>
              <a:t>Prior to retirement, plan members can opt to increase their survivor pension amounts to a higher percentage but members will have a reduction in their pension for such increases. </a:t>
            </a:r>
            <a:r>
              <a:rPr lang="en-US" sz="2200" dirty="0"/>
              <a:t>Both the UGRP and the UPP3 would use similar actuarial tables to determine the permanent reduction.</a:t>
            </a:r>
            <a:endParaRPr lang="en-CA" sz="2200" dirty="0"/>
          </a:p>
          <a:p>
            <a:r>
              <a:rPr lang="en-US" sz="2200" dirty="0" smtClean="0"/>
              <a:t>The PBA guarantees a 60 % survivor pension so plan members will be required to have a 60 % unless their spouse signs off on a 50 % survivor benefit. </a:t>
            </a:r>
            <a:endParaRPr lang="en-CA" sz="2200" dirty="0"/>
          </a:p>
        </p:txBody>
      </p:sp>
      <p:sp>
        <p:nvSpPr>
          <p:cNvPr id="10" name="Slide Number Placeholder 9"/>
          <p:cNvSpPr>
            <a:spLocks noGrp="1"/>
          </p:cNvSpPr>
          <p:nvPr>
            <p:ph type="sldNum" sz="quarter" idx="12"/>
          </p:nvPr>
        </p:nvSpPr>
        <p:spPr/>
        <p:txBody>
          <a:bodyPr/>
          <a:lstStyle/>
          <a:p>
            <a:fld id="{6D22F896-40B5-4ADD-8801-0D06FADFA095}" type="slidenum">
              <a:rPr lang="en-US" smtClean="0"/>
              <a:t>25</a:t>
            </a:fld>
            <a:endParaRPr lang="en-US" dirty="0"/>
          </a:p>
        </p:txBody>
      </p:sp>
    </p:spTree>
    <p:extLst>
      <p:ext uri="{BB962C8B-B14F-4D97-AF65-F5344CB8AC3E}">
        <p14:creationId xmlns:p14="http://schemas.microsoft.com/office/powerpoint/2010/main" val="12368059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Joint &amp; survivor Annual Pension Scenarios if member pre-deceases spouse at different years &amp; Indexation Rules applied for a constant CPI = 3 % </a:t>
            </a:r>
            <a:endParaRPr lang="en-CA"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40582756"/>
              </p:ext>
            </p:extLst>
          </p:nvPr>
        </p:nvGraphicFramePr>
        <p:xfrm>
          <a:off x="1294025" y="2096655"/>
          <a:ext cx="9918381" cy="3538826"/>
        </p:xfrm>
        <a:graphic>
          <a:graphicData uri="http://schemas.openxmlformats.org/drawingml/2006/table">
            <a:tbl>
              <a:tblPr firstRow="1" firstCol="1" bandRow="1">
                <a:tableStyleId>{5C22544A-7EE6-4342-B048-85BDC9FD1C3A}</a:tableStyleId>
              </a:tblPr>
              <a:tblGrid>
                <a:gridCol w="1547685">
                  <a:extLst>
                    <a:ext uri="{9D8B030D-6E8A-4147-A177-3AD203B41FA5}">
                      <a16:colId xmlns:a16="http://schemas.microsoft.com/office/drawing/2014/main" xmlns="" val="3922313909"/>
                    </a:ext>
                  </a:extLst>
                </a:gridCol>
                <a:gridCol w="1046337">
                  <a:extLst>
                    <a:ext uri="{9D8B030D-6E8A-4147-A177-3AD203B41FA5}">
                      <a16:colId xmlns:a16="http://schemas.microsoft.com/office/drawing/2014/main" xmlns="" val="2321886160"/>
                    </a:ext>
                  </a:extLst>
                </a:gridCol>
                <a:gridCol w="1046337">
                  <a:extLst>
                    <a:ext uri="{9D8B030D-6E8A-4147-A177-3AD203B41FA5}">
                      <a16:colId xmlns:a16="http://schemas.microsoft.com/office/drawing/2014/main" xmlns="" val="2697766479"/>
                    </a:ext>
                  </a:extLst>
                </a:gridCol>
                <a:gridCol w="1046337">
                  <a:extLst>
                    <a:ext uri="{9D8B030D-6E8A-4147-A177-3AD203B41FA5}">
                      <a16:colId xmlns:a16="http://schemas.microsoft.com/office/drawing/2014/main" xmlns="" val="41678026"/>
                    </a:ext>
                  </a:extLst>
                </a:gridCol>
                <a:gridCol w="1046337">
                  <a:extLst>
                    <a:ext uri="{9D8B030D-6E8A-4147-A177-3AD203B41FA5}">
                      <a16:colId xmlns:a16="http://schemas.microsoft.com/office/drawing/2014/main" xmlns="" val="1628834779"/>
                    </a:ext>
                  </a:extLst>
                </a:gridCol>
                <a:gridCol w="1046337">
                  <a:extLst>
                    <a:ext uri="{9D8B030D-6E8A-4147-A177-3AD203B41FA5}">
                      <a16:colId xmlns:a16="http://schemas.microsoft.com/office/drawing/2014/main" xmlns="" val="2795046219"/>
                    </a:ext>
                  </a:extLst>
                </a:gridCol>
                <a:gridCol w="1046337">
                  <a:extLst>
                    <a:ext uri="{9D8B030D-6E8A-4147-A177-3AD203B41FA5}">
                      <a16:colId xmlns:a16="http://schemas.microsoft.com/office/drawing/2014/main" xmlns="" val="3206697508"/>
                    </a:ext>
                  </a:extLst>
                </a:gridCol>
                <a:gridCol w="1046337">
                  <a:extLst>
                    <a:ext uri="{9D8B030D-6E8A-4147-A177-3AD203B41FA5}">
                      <a16:colId xmlns:a16="http://schemas.microsoft.com/office/drawing/2014/main" xmlns="" val="3336203550"/>
                    </a:ext>
                  </a:extLst>
                </a:gridCol>
                <a:gridCol w="1046337">
                  <a:extLst>
                    <a:ext uri="{9D8B030D-6E8A-4147-A177-3AD203B41FA5}">
                      <a16:colId xmlns:a16="http://schemas.microsoft.com/office/drawing/2014/main" xmlns="" val="3125872480"/>
                    </a:ext>
                  </a:extLst>
                </a:gridCol>
              </a:tblGrid>
              <a:tr h="1570093">
                <a:tc rowSpan="2">
                  <a:txBody>
                    <a:bodyPr/>
                    <a:lstStyle/>
                    <a:p>
                      <a:pPr algn="ctr">
                        <a:lnSpc>
                          <a:spcPct val="107000"/>
                        </a:lnSpc>
                        <a:spcAft>
                          <a:spcPts val="0"/>
                        </a:spcAft>
                      </a:pPr>
                      <a:r>
                        <a:rPr lang="en-US" sz="2400" b="0" dirty="0">
                          <a:effectLst/>
                        </a:rPr>
                        <a:t>Scenario with </a:t>
                      </a:r>
                      <a:r>
                        <a:rPr lang="en-US" sz="2400" b="0" dirty="0" smtClean="0">
                          <a:effectLst/>
                        </a:rPr>
                        <a:t>constant </a:t>
                      </a:r>
                      <a:r>
                        <a:rPr lang="en-US" sz="2400" b="0" dirty="0">
                          <a:effectLst/>
                        </a:rPr>
                        <a:t>CPI = 3 % for each year</a:t>
                      </a:r>
                      <a:endParaRPr lang="en-CA"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4">
                  <a:txBody>
                    <a:bodyPr/>
                    <a:lstStyle/>
                    <a:p>
                      <a:pPr algn="ctr">
                        <a:lnSpc>
                          <a:spcPct val="107000"/>
                        </a:lnSpc>
                        <a:spcAft>
                          <a:spcPts val="0"/>
                        </a:spcAft>
                      </a:pPr>
                      <a:r>
                        <a:rPr lang="en-US" sz="2400" b="0" dirty="0">
                          <a:effectLst/>
                        </a:rPr>
                        <a:t>Joint &amp; Survivor Annual Pension - J&amp;S(60%) in the University of Guelph Retirement Plan (All service in UGRP)</a:t>
                      </a:r>
                      <a:endParaRPr lang="en-CA"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CA"/>
                    </a:p>
                  </a:txBody>
                  <a:tcPr/>
                </a:tc>
                <a:tc hMerge="1">
                  <a:txBody>
                    <a:bodyPr/>
                    <a:lstStyle/>
                    <a:p>
                      <a:endParaRPr lang="en-CA"/>
                    </a:p>
                  </a:txBody>
                  <a:tcPr/>
                </a:tc>
                <a:tc hMerge="1">
                  <a:txBody>
                    <a:bodyPr/>
                    <a:lstStyle/>
                    <a:p>
                      <a:endParaRPr lang="en-CA"/>
                    </a:p>
                  </a:txBody>
                  <a:tcPr/>
                </a:tc>
                <a:tc gridSpan="4">
                  <a:txBody>
                    <a:bodyPr/>
                    <a:lstStyle/>
                    <a:p>
                      <a:pPr algn="ctr">
                        <a:lnSpc>
                          <a:spcPct val="107000"/>
                        </a:lnSpc>
                        <a:spcAft>
                          <a:spcPts val="0"/>
                        </a:spcAft>
                      </a:pPr>
                      <a:r>
                        <a:rPr lang="en-US" sz="2400" b="0" dirty="0">
                          <a:effectLst/>
                        </a:rPr>
                        <a:t>Joint &amp; Survivor Annual Pension - J&amp;S(50%) in the Proposed UPP3 Plan </a:t>
                      </a:r>
                      <a:endParaRPr lang="en-CA" sz="2400" b="0" dirty="0">
                        <a:effectLst/>
                      </a:endParaRPr>
                    </a:p>
                    <a:p>
                      <a:pPr algn="ctr">
                        <a:lnSpc>
                          <a:spcPct val="107000"/>
                        </a:lnSpc>
                        <a:spcAft>
                          <a:spcPts val="0"/>
                        </a:spcAft>
                      </a:pPr>
                      <a:r>
                        <a:rPr lang="en-US" sz="2400" b="0" dirty="0">
                          <a:effectLst/>
                        </a:rPr>
                        <a:t>(All service in UPP3)</a:t>
                      </a:r>
                      <a:endParaRPr lang="en-CA"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xmlns="" val="2239844782"/>
                  </a:ext>
                </a:extLst>
              </a:tr>
              <a:tr h="794681">
                <a:tc vMerge="1">
                  <a:txBody>
                    <a:bodyPr/>
                    <a:lstStyle/>
                    <a:p>
                      <a:endParaRPr lang="en-CA"/>
                    </a:p>
                  </a:txBody>
                  <a:tcPr/>
                </a:tc>
                <a:tc>
                  <a:txBody>
                    <a:bodyPr/>
                    <a:lstStyle/>
                    <a:p>
                      <a:pPr algn="ctr">
                        <a:lnSpc>
                          <a:spcPct val="107000"/>
                        </a:lnSpc>
                        <a:spcAft>
                          <a:spcPts val="0"/>
                        </a:spcAft>
                      </a:pPr>
                      <a:r>
                        <a:rPr lang="en-US" sz="2000" b="0" dirty="0">
                          <a:effectLst/>
                        </a:rPr>
                        <a:t>Dies in year 1</a:t>
                      </a:r>
                      <a:endParaRPr lang="en-C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b="0" dirty="0">
                          <a:effectLst/>
                        </a:rPr>
                        <a:t>Dies in Year 5</a:t>
                      </a:r>
                      <a:endParaRPr lang="en-C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b="0" dirty="0">
                          <a:effectLst/>
                        </a:rPr>
                        <a:t>Dies in Year 10</a:t>
                      </a:r>
                      <a:endParaRPr lang="en-C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b="0" dirty="0">
                          <a:effectLst/>
                        </a:rPr>
                        <a:t>Dies in Year 20</a:t>
                      </a:r>
                      <a:endParaRPr lang="en-C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b="0" dirty="0">
                          <a:effectLst/>
                        </a:rPr>
                        <a:t>Dies in Year 1</a:t>
                      </a:r>
                      <a:endParaRPr lang="en-C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b="0" dirty="0">
                          <a:effectLst/>
                        </a:rPr>
                        <a:t>Dies in Year 5</a:t>
                      </a:r>
                      <a:endParaRPr lang="en-C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b="0" dirty="0">
                          <a:effectLst/>
                        </a:rPr>
                        <a:t>Dies in Year 10</a:t>
                      </a:r>
                      <a:endParaRPr lang="en-C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b="0" dirty="0">
                          <a:effectLst/>
                        </a:rPr>
                        <a:t>Dies in Year 20</a:t>
                      </a:r>
                      <a:endParaRPr lang="en-C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35870707"/>
                  </a:ext>
                </a:extLst>
              </a:tr>
              <a:tr h="1172752">
                <a:tc>
                  <a:txBody>
                    <a:bodyPr/>
                    <a:lstStyle/>
                    <a:p>
                      <a:pPr algn="ctr">
                        <a:lnSpc>
                          <a:spcPct val="107000"/>
                        </a:lnSpc>
                        <a:spcAft>
                          <a:spcPts val="0"/>
                        </a:spcAft>
                      </a:pPr>
                      <a:r>
                        <a:rPr lang="en-US" sz="2400" b="0" dirty="0">
                          <a:effectLst/>
                        </a:rPr>
                        <a:t>Chris has a spouse at retirement</a:t>
                      </a:r>
                      <a:endParaRPr lang="en-CA"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b="0" dirty="0">
                          <a:effectLst/>
                        </a:rPr>
                        <a:t>$ 29,001 x 60 % = </a:t>
                      </a:r>
                      <a:endParaRPr lang="en-CA" sz="1600" b="0" dirty="0">
                        <a:effectLst/>
                      </a:endParaRPr>
                    </a:p>
                    <a:p>
                      <a:pPr algn="ctr">
                        <a:lnSpc>
                          <a:spcPct val="107000"/>
                        </a:lnSpc>
                        <a:spcAft>
                          <a:spcPts val="0"/>
                        </a:spcAft>
                      </a:pPr>
                      <a:r>
                        <a:rPr lang="en-US" sz="2000" b="0" dirty="0">
                          <a:effectLst/>
                        </a:rPr>
                        <a:t>$ 17,401  </a:t>
                      </a:r>
                      <a:endParaRPr lang="en-C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b="0" dirty="0">
                          <a:effectLst/>
                        </a:rPr>
                        <a:t>$ 30,485 x 60 % = </a:t>
                      </a:r>
                      <a:endParaRPr lang="en-CA" sz="1600" b="0" dirty="0">
                        <a:effectLst/>
                      </a:endParaRPr>
                    </a:p>
                    <a:p>
                      <a:pPr algn="ctr">
                        <a:lnSpc>
                          <a:spcPct val="107000"/>
                        </a:lnSpc>
                        <a:spcAft>
                          <a:spcPts val="0"/>
                        </a:spcAft>
                      </a:pPr>
                      <a:r>
                        <a:rPr lang="en-US" sz="2000" b="0" dirty="0">
                          <a:effectLst/>
                        </a:rPr>
                        <a:t>$ 18,291 </a:t>
                      </a:r>
                      <a:endParaRPr lang="en-C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b="0" dirty="0">
                          <a:effectLst/>
                        </a:rPr>
                        <a:t>$ 32,040 x 60 % =</a:t>
                      </a:r>
                      <a:endParaRPr lang="en-CA" sz="1600" b="0" dirty="0">
                        <a:effectLst/>
                      </a:endParaRPr>
                    </a:p>
                    <a:p>
                      <a:pPr algn="ctr">
                        <a:lnSpc>
                          <a:spcPct val="107000"/>
                        </a:lnSpc>
                        <a:spcAft>
                          <a:spcPts val="0"/>
                        </a:spcAft>
                      </a:pPr>
                      <a:r>
                        <a:rPr lang="en-US" sz="2000" b="0" dirty="0">
                          <a:effectLst/>
                        </a:rPr>
                        <a:t>$ 19,224</a:t>
                      </a:r>
                      <a:endParaRPr lang="en-C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b="0" dirty="0">
                          <a:effectLst/>
                        </a:rPr>
                        <a:t>$ 35,392 x 60 % = </a:t>
                      </a:r>
                      <a:endParaRPr lang="en-CA" sz="1600" b="0" dirty="0">
                        <a:effectLst/>
                      </a:endParaRPr>
                    </a:p>
                    <a:p>
                      <a:pPr algn="ctr">
                        <a:lnSpc>
                          <a:spcPct val="107000"/>
                        </a:lnSpc>
                        <a:spcAft>
                          <a:spcPts val="0"/>
                        </a:spcAft>
                      </a:pPr>
                      <a:r>
                        <a:rPr lang="en-US" sz="2000" b="0" dirty="0">
                          <a:effectLst/>
                        </a:rPr>
                        <a:t>$ 21,235</a:t>
                      </a:r>
                      <a:endParaRPr lang="en-C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b="0" dirty="0">
                          <a:effectLst/>
                        </a:rPr>
                        <a:t>$ 28,771 x 50 % = </a:t>
                      </a:r>
                      <a:r>
                        <a:rPr lang="en-US" sz="1600" b="0" dirty="0" smtClean="0">
                          <a:effectLst/>
                        </a:rPr>
                        <a:t>   </a:t>
                      </a:r>
                      <a:r>
                        <a:rPr lang="en-US" sz="2000" b="0" dirty="0" smtClean="0">
                          <a:effectLst/>
                        </a:rPr>
                        <a:t>$ </a:t>
                      </a:r>
                      <a:r>
                        <a:rPr lang="en-US" sz="2000" b="0" dirty="0">
                          <a:effectLst/>
                        </a:rPr>
                        <a:t>14,386 </a:t>
                      </a:r>
                      <a:endParaRPr lang="en-C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b="0" dirty="0">
                          <a:effectLst/>
                        </a:rPr>
                        <a:t>$ 32,157 x 50 % = </a:t>
                      </a:r>
                      <a:r>
                        <a:rPr lang="en-US" sz="1600" b="0" dirty="0" smtClean="0">
                          <a:effectLst/>
                        </a:rPr>
                        <a:t>   </a:t>
                      </a:r>
                      <a:r>
                        <a:rPr lang="en-US" sz="2000" b="0" dirty="0" smtClean="0">
                          <a:effectLst/>
                        </a:rPr>
                        <a:t>$ </a:t>
                      </a:r>
                      <a:r>
                        <a:rPr lang="en-US" sz="2000" b="0" dirty="0">
                          <a:effectLst/>
                        </a:rPr>
                        <a:t>16,078 </a:t>
                      </a:r>
                      <a:endParaRPr lang="en-C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b="0" dirty="0">
                          <a:effectLst/>
                        </a:rPr>
                        <a:t>$ 35,941 x 50 % = </a:t>
                      </a:r>
                      <a:r>
                        <a:rPr lang="en-US" sz="1600" b="0" dirty="0" smtClean="0">
                          <a:effectLst/>
                        </a:rPr>
                        <a:t>   </a:t>
                      </a:r>
                      <a:r>
                        <a:rPr lang="en-US" sz="2000" b="0" dirty="0" smtClean="0">
                          <a:effectLst/>
                        </a:rPr>
                        <a:t>$ </a:t>
                      </a:r>
                      <a:r>
                        <a:rPr lang="en-US" sz="2000" b="0" dirty="0">
                          <a:effectLst/>
                        </a:rPr>
                        <a:t>17,970</a:t>
                      </a:r>
                      <a:endParaRPr lang="en-C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b="0" dirty="0">
                          <a:effectLst/>
                        </a:rPr>
                        <a:t>$ 44,897 x 50 % = </a:t>
                      </a:r>
                      <a:r>
                        <a:rPr lang="en-US" sz="1600" b="0" dirty="0" smtClean="0">
                          <a:effectLst/>
                        </a:rPr>
                        <a:t>   </a:t>
                      </a:r>
                      <a:r>
                        <a:rPr lang="en-US" sz="2000" b="0" dirty="0" smtClean="0">
                          <a:effectLst/>
                        </a:rPr>
                        <a:t>$ </a:t>
                      </a:r>
                      <a:r>
                        <a:rPr lang="en-US" sz="2000" b="0" dirty="0">
                          <a:effectLst/>
                        </a:rPr>
                        <a:t>22,448</a:t>
                      </a:r>
                      <a:endParaRPr lang="en-CA"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39027919"/>
                  </a:ext>
                </a:extLst>
              </a:tr>
            </a:tbl>
          </a:graphicData>
        </a:graphic>
      </p:graphicFrame>
      <p:sp>
        <p:nvSpPr>
          <p:cNvPr id="6" name="Slide Number Placeholder 5"/>
          <p:cNvSpPr>
            <a:spLocks noGrp="1"/>
          </p:cNvSpPr>
          <p:nvPr>
            <p:ph type="sldNum" sz="quarter" idx="12"/>
          </p:nvPr>
        </p:nvSpPr>
        <p:spPr/>
        <p:txBody>
          <a:bodyPr/>
          <a:lstStyle/>
          <a:p>
            <a:fld id="{6D22F896-40B5-4ADD-8801-0D06FADFA095}" type="slidenum">
              <a:rPr lang="en-US" smtClean="0"/>
              <a:t>26</a:t>
            </a:fld>
            <a:endParaRPr lang="en-US" dirty="0"/>
          </a:p>
        </p:txBody>
      </p:sp>
    </p:spTree>
    <p:extLst>
      <p:ext uri="{BB962C8B-B14F-4D97-AF65-F5344CB8AC3E}">
        <p14:creationId xmlns:p14="http://schemas.microsoft.com/office/powerpoint/2010/main" val="10493321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the </a:t>
            </a:r>
            <a:r>
              <a:rPr lang="en-US" dirty="0" err="1" smtClean="0"/>
              <a:t>U</a:t>
            </a:r>
            <a:r>
              <a:rPr lang="en-US" sz="2000" dirty="0" err="1" smtClean="0"/>
              <a:t>of</a:t>
            </a:r>
            <a:r>
              <a:rPr lang="en-US" dirty="0" err="1" smtClean="0"/>
              <a:t>G</a:t>
            </a:r>
            <a:r>
              <a:rPr lang="en-US" dirty="0" smtClean="0"/>
              <a:t> Retirement Plan &amp; the Framework of the UPP3 JSPP</a:t>
            </a:r>
            <a:endParaRPr lang="en-CA" dirty="0"/>
          </a:p>
        </p:txBody>
      </p:sp>
      <p:sp>
        <p:nvSpPr>
          <p:cNvPr id="3" name="Text Placeholder 2"/>
          <p:cNvSpPr>
            <a:spLocks noGrp="1"/>
          </p:cNvSpPr>
          <p:nvPr>
            <p:ph type="body" idx="1"/>
          </p:nvPr>
        </p:nvSpPr>
        <p:spPr/>
        <p:txBody>
          <a:bodyPr>
            <a:normAutofit fontScale="92500" lnSpcReduction="20000"/>
          </a:bodyPr>
          <a:lstStyle/>
          <a:p>
            <a:r>
              <a:rPr lang="en-CA" sz="2600" dirty="0" err="1"/>
              <a:t>UofG</a:t>
            </a:r>
            <a:r>
              <a:rPr lang="en-CA" sz="2600" dirty="0"/>
              <a:t> Retirement Plan </a:t>
            </a:r>
            <a:endParaRPr lang="en-CA" sz="2600" dirty="0" smtClean="0"/>
          </a:p>
          <a:p>
            <a:r>
              <a:rPr lang="en-US" dirty="0" smtClean="0"/>
              <a:t>Life Guarantee if No Spouse</a:t>
            </a:r>
            <a:endParaRPr lang="en-CA" dirty="0"/>
          </a:p>
        </p:txBody>
      </p:sp>
      <p:sp>
        <p:nvSpPr>
          <p:cNvPr id="4" name="Content Placeholder 3"/>
          <p:cNvSpPr>
            <a:spLocks noGrp="1"/>
          </p:cNvSpPr>
          <p:nvPr>
            <p:ph sz="half" idx="2"/>
          </p:nvPr>
        </p:nvSpPr>
        <p:spPr>
          <a:xfrm>
            <a:off x="1274618" y="2824269"/>
            <a:ext cx="4817725" cy="2644457"/>
          </a:xfrm>
        </p:spPr>
        <p:txBody>
          <a:bodyPr>
            <a:noAutofit/>
          </a:bodyPr>
          <a:lstStyle/>
          <a:p>
            <a:r>
              <a:rPr lang="en-US" sz="1800" dirty="0" smtClean="0"/>
              <a:t>As a pensioner you receive a pension for the rest of your life until you die.</a:t>
            </a:r>
          </a:p>
          <a:p>
            <a:r>
              <a:rPr lang="en-US" sz="1800" dirty="0" smtClean="0"/>
              <a:t>If you have no spouse before retiring your beneficiary(</a:t>
            </a:r>
            <a:r>
              <a:rPr lang="en-US" sz="1800" dirty="0" err="1" smtClean="0"/>
              <a:t>ies</a:t>
            </a:r>
            <a:r>
              <a:rPr lang="en-US" sz="1800" dirty="0" smtClean="0"/>
              <a:t>) or estate may be entitled to some money when you die.</a:t>
            </a:r>
          </a:p>
          <a:p>
            <a:r>
              <a:rPr lang="en-US" sz="1800" dirty="0" smtClean="0"/>
              <a:t>Life Guarantee (5 years) = LG(5) means that if you die within the first 5 years of retirement your designated beneficiary will receive a lump sum amount of the remaining 5 years.</a:t>
            </a:r>
            <a:endParaRPr lang="en-CA" sz="1800" dirty="0"/>
          </a:p>
        </p:txBody>
      </p:sp>
      <p:sp>
        <p:nvSpPr>
          <p:cNvPr id="5" name="Text Placeholder 4"/>
          <p:cNvSpPr>
            <a:spLocks noGrp="1"/>
          </p:cNvSpPr>
          <p:nvPr>
            <p:ph type="body" sz="quarter" idx="3"/>
          </p:nvPr>
        </p:nvSpPr>
        <p:spPr/>
        <p:txBody>
          <a:bodyPr>
            <a:normAutofit fontScale="92500" lnSpcReduction="20000"/>
          </a:bodyPr>
          <a:lstStyle/>
          <a:p>
            <a:r>
              <a:rPr lang="en-US" sz="2600" dirty="0" smtClean="0"/>
              <a:t>UPP3 JSPP Framework</a:t>
            </a:r>
          </a:p>
          <a:p>
            <a:r>
              <a:rPr lang="en-US" dirty="0" smtClean="0"/>
              <a:t>Life Guarantee if no spouse</a:t>
            </a:r>
            <a:endParaRPr lang="en-CA" dirty="0"/>
          </a:p>
        </p:txBody>
      </p:sp>
      <p:sp>
        <p:nvSpPr>
          <p:cNvPr id="6" name="Content Placeholder 5"/>
          <p:cNvSpPr>
            <a:spLocks noGrp="1"/>
          </p:cNvSpPr>
          <p:nvPr>
            <p:ph sz="quarter" idx="4"/>
          </p:nvPr>
        </p:nvSpPr>
        <p:spPr>
          <a:xfrm>
            <a:off x="6412361" y="2821491"/>
            <a:ext cx="4965171" cy="2637371"/>
          </a:xfrm>
        </p:spPr>
        <p:txBody>
          <a:bodyPr>
            <a:noAutofit/>
          </a:bodyPr>
          <a:lstStyle/>
          <a:p>
            <a:r>
              <a:rPr lang="en-US" sz="1800" dirty="0" smtClean="0"/>
              <a:t>As a pensioner you receive a pension for the rest of your life until you die.</a:t>
            </a:r>
          </a:p>
          <a:p>
            <a:r>
              <a:rPr lang="en-US" sz="1800" dirty="0" smtClean="0"/>
              <a:t>If you have no spouse before retiring your beneficiary(</a:t>
            </a:r>
            <a:r>
              <a:rPr lang="en-US" sz="1800" dirty="0" err="1" smtClean="0"/>
              <a:t>ies</a:t>
            </a:r>
            <a:r>
              <a:rPr lang="en-US" sz="1800" dirty="0" smtClean="0"/>
              <a:t>) or estate may be entitled to some money when you die.</a:t>
            </a:r>
          </a:p>
          <a:p>
            <a:r>
              <a:rPr lang="en-US" sz="1800" dirty="0"/>
              <a:t>Life Guarantee </a:t>
            </a:r>
            <a:r>
              <a:rPr lang="en-US" sz="1800" dirty="0" smtClean="0"/>
              <a:t>(10 </a:t>
            </a:r>
            <a:r>
              <a:rPr lang="en-US" sz="1800" dirty="0"/>
              <a:t>years) = </a:t>
            </a:r>
            <a:r>
              <a:rPr lang="en-US" sz="1800" dirty="0" smtClean="0"/>
              <a:t>LG(10) </a:t>
            </a:r>
            <a:r>
              <a:rPr lang="en-US" sz="1800" dirty="0"/>
              <a:t>means that if you die within the first </a:t>
            </a:r>
            <a:r>
              <a:rPr lang="en-US" sz="1800" dirty="0" smtClean="0"/>
              <a:t>10 </a:t>
            </a:r>
            <a:r>
              <a:rPr lang="en-US" sz="1800" dirty="0"/>
              <a:t>years of retirement your designated beneficiary will receive a lump sum amount of the remaining </a:t>
            </a:r>
            <a:r>
              <a:rPr lang="en-US" sz="1800" dirty="0" smtClean="0"/>
              <a:t>10 </a:t>
            </a:r>
            <a:r>
              <a:rPr lang="en-US" sz="1800" dirty="0"/>
              <a:t>years.</a:t>
            </a:r>
          </a:p>
          <a:p>
            <a:endParaRPr lang="en-US" sz="1800" dirty="0" smtClean="0"/>
          </a:p>
        </p:txBody>
      </p:sp>
      <p:sp>
        <p:nvSpPr>
          <p:cNvPr id="9" name="Slide Number Placeholder 8"/>
          <p:cNvSpPr>
            <a:spLocks noGrp="1"/>
          </p:cNvSpPr>
          <p:nvPr>
            <p:ph type="sldNum" sz="quarter" idx="12"/>
          </p:nvPr>
        </p:nvSpPr>
        <p:spPr/>
        <p:txBody>
          <a:bodyPr/>
          <a:lstStyle/>
          <a:p>
            <a:fld id="{6D22F896-40B5-4ADD-8801-0D06FADFA095}" type="slidenum">
              <a:rPr lang="en-US" smtClean="0"/>
              <a:t>27</a:t>
            </a:fld>
            <a:endParaRPr lang="en-US" dirty="0"/>
          </a:p>
        </p:txBody>
      </p:sp>
    </p:spTree>
    <p:extLst>
      <p:ext uri="{BB962C8B-B14F-4D97-AF65-F5344CB8AC3E}">
        <p14:creationId xmlns:p14="http://schemas.microsoft.com/office/powerpoint/2010/main" val="26638069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Guarantee Scenarios</a:t>
            </a:r>
            <a:endParaRPr lang="en-C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63007056"/>
              </p:ext>
            </p:extLst>
          </p:nvPr>
        </p:nvGraphicFramePr>
        <p:xfrm>
          <a:off x="891506" y="1428881"/>
          <a:ext cx="10824244" cy="4833194"/>
        </p:xfrm>
        <a:graphic>
          <a:graphicData uri="http://schemas.openxmlformats.org/drawingml/2006/table">
            <a:tbl>
              <a:tblPr firstRow="1" firstCol="1" bandRow="1">
                <a:tableStyleId>{5C22544A-7EE6-4342-B048-85BDC9FD1C3A}</a:tableStyleId>
              </a:tblPr>
              <a:tblGrid>
                <a:gridCol w="1289719">
                  <a:extLst>
                    <a:ext uri="{9D8B030D-6E8A-4147-A177-3AD203B41FA5}">
                      <a16:colId xmlns:a16="http://schemas.microsoft.com/office/drawing/2014/main" xmlns="" val="1570570646"/>
                    </a:ext>
                  </a:extLst>
                </a:gridCol>
                <a:gridCol w="1475567">
                  <a:extLst>
                    <a:ext uri="{9D8B030D-6E8A-4147-A177-3AD203B41FA5}">
                      <a16:colId xmlns:a16="http://schemas.microsoft.com/office/drawing/2014/main" xmlns="" val="3091095289"/>
                    </a:ext>
                  </a:extLst>
                </a:gridCol>
                <a:gridCol w="1181055">
                  <a:extLst>
                    <a:ext uri="{9D8B030D-6E8A-4147-A177-3AD203B41FA5}">
                      <a16:colId xmlns:a16="http://schemas.microsoft.com/office/drawing/2014/main" xmlns="" val="2078057218"/>
                    </a:ext>
                  </a:extLst>
                </a:gridCol>
                <a:gridCol w="1239852">
                  <a:extLst>
                    <a:ext uri="{9D8B030D-6E8A-4147-A177-3AD203B41FA5}">
                      <a16:colId xmlns:a16="http://schemas.microsoft.com/office/drawing/2014/main" xmlns="" val="135249965"/>
                    </a:ext>
                  </a:extLst>
                </a:gridCol>
                <a:gridCol w="1151868">
                  <a:extLst>
                    <a:ext uri="{9D8B030D-6E8A-4147-A177-3AD203B41FA5}">
                      <a16:colId xmlns:a16="http://schemas.microsoft.com/office/drawing/2014/main" xmlns="" val="3150615313"/>
                    </a:ext>
                  </a:extLst>
                </a:gridCol>
                <a:gridCol w="1279001">
                  <a:extLst>
                    <a:ext uri="{9D8B030D-6E8A-4147-A177-3AD203B41FA5}">
                      <a16:colId xmlns:a16="http://schemas.microsoft.com/office/drawing/2014/main" xmlns="" val="3016146558"/>
                    </a:ext>
                  </a:extLst>
                </a:gridCol>
                <a:gridCol w="1129803">
                  <a:extLst>
                    <a:ext uri="{9D8B030D-6E8A-4147-A177-3AD203B41FA5}">
                      <a16:colId xmlns:a16="http://schemas.microsoft.com/office/drawing/2014/main" xmlns="" val="1857116808"/>
                    </a:ext>
                  </a:extLst>
                </a:gridCol>
                <a:gridCol w="1129803">
                  <a:extLst>
                    <a:ext uri="{9D8B030D-6E8A-4147-A177-3AD203B41FA5}">
                      <a16:colId xmlns:a16="http://schemas.microsoft.com/office/drawing/2014/main" xmlns="" val="3021702841"/>
                    </a:ext>
                  </a:extLst>
                </a:gridCol>
                <a:gridCol w="947576">
                  <a:extLst>
                    <a:ext uri="{9D8B030D-6E8A-4147-A177-3AD203B41FA5}">
                      <a16:colId xmlns:a16="http://schemas.microsoft.com/office/drawing/2014/main" xmlns="" val="1986461376"/>
                    </a:ext>
                  </a:extLst>
                </a:gridCol>
              </a:tblGrid>
              <a:tr h="1184962">
                <a:tc rowSpan="2">
                  <a:txBody>
                    <a:bodyPr/>
                    <a:lstStyle/>
                    <a:p>
                      <a:pPr algn="ctr">
                        <a:lnSpc>
                          <a:spcPct val="107000"/>
                        </a:lnSpc>
                        <a:spcAft>
                          <a:spcPts val="0"/>
                        </a:spcAft>
                      </a:pPr>
                      <a:r>
                        <a:rPr lang="en-US" sz="1800" b="0" dirty="0" smtClean="0">
                          <a:effectLst/>
                        </a:rPr>
                        <a:t>Scenario</a:t>
                      </a:r>
                      <a:r>
                        <a:rPr lang="en-US" sz="1800" b="0" baseline="0" dirty="0" smtClean="0">
                          <a:effectLst/>
                        </a:rPr>
                        <a:t> </a:t>
                      </a:r>
                      <a:r>
                        <a:rPr lang="en-US" sz="1800" b="0" dirty="0" smtClean="0">
                          <a:effectLst/>
                        </a:rPr>
                        <a:t>with </a:t>
                      </a:r>
                      <a:r>
                        <a:rPr lang="en-US" sz="1800" b="0" dirty="0">
                          <a:effectLst/>
                        </a:rPr>
                        <a:t>CPI at </a:t>
                      </a:r>
                      <a:endParaRPr lang="en-CA" sz="1800" b="0" dirty="0">
                        <a:effectLst/>
                      </a:endParaRPr>
                    </a:p>
                    <a:p>
                      <a:pPr algn="ctr">
                        <a:lnSpc>
                          <a:spcPct val="107000"/>
                        </a:lnSpc>
                        <a:spcAft>
                          <a:spcPts val="0"/>
                        </a:spcAft>
                      </a:pPr>
                      <a:r>
                        <a:rPr lang="en-US" sz="1800" b="0" dirty="0">
                          <a:effectLst/>
                        </a:rPr>
                        <a:t>3 % every year</a:t>
                      </a:r>
                      <a:endParaRPr lang="en-CA"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4">
                  <a:txBody>
                    <a:bodyPr/>
                    <a:lstStyle/>
                    <a:p>
                      <a:pPr algn="ctr">
                        <a:lnSpc>
                          <a:spcPct val="107000"/>
                        </a:lnSpc>
                        <a:spcAft>
                          <a:spcPts val="0"/>
                        </a:spcAft>
                      </a:pPr>
                      <a:r>
                        <a:rPr lang="en-US" sz="2400" b="0" dirty="0">
                          <a:effectLst/>
                        </a:rPr>
                        <a:t>Life with 5-year Guarantee – LG(5) in the University of Guelph Retirement Plan</a:t>
                      </a:r>
                      <a:endParaRPr lang="en-CA"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CA"/>
                    </a:p>
                  </a:txBody>
                  <a:tcPr/>
                </a:tc>
                <a:tc hMerge="1">
                  <a:txBody>
                    <a:bodyPr/>
                    <a:lstStyle/>
                    <a:p>
                      <a:endParaRPr lang="en-CA"/>
                    </a:p>
                  </a:txBody>
                  <a:tcPr/>
                </a:tc>
                <a:tc hMerge="1">
                  <a:txBody>
                    <a:bodyPr/>
                    <a:lstStyle/>
                    <a:p>
                      <a:endParaRPr lang="en-CA"/>
                    </a:p>
                  </a:txBody>
                  <a:tcPr/>
                </a:tc>
                <a:tc gridSpan="4">
                  <a:txBody>
                    <a:bodyPr/>
                    <a:lstStyle/>
                    <a:p>
                      <a:pPr algn="ctr">
                        <a:lnSpc>
                          <a:spcPct val="107000"/>
                        </a:lnSpc>
                        <a:spcAft>
                          <a:spcPts val="0"/>
                        </a:spcAft>
                      </a:pPr>
                      <a:r>
                        <a:rPr lang="en-US" sz="2400" b="0" dirty="0">
                          <a:effectLst/>
                        </a:rPr>
                        <a:t>Life with 10-year Guarantee – LG(10) in the Proposed UPP3 Plan</a:t>
                      </a:r>
                      <a:endParaRPr lang="en-CA"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xmlns="" val="639777768"/>
                  </a:ext>
                </a:extLst>
              </a:tr>
              <a:tr h="1837717">
                <a:tc vMerge="1">
                  <a:txBody>
                    <a:bodyPr/>
                    <a:lstStyle/>
                    <a:p>
                      <a:endParaRPr lang="en-CA"/>
                    </a:p>
                  </a:txBody>
                  <a:tcPr/>
                </a:tc>
                <a:tc>
                  <a:txBody>
                    <a:bodyPr/>
                    <a:lstStyle/>
                    <a:p>
                      <a:pPr algn="ctr">
                        <a:lnSpc>
                          <a:spcPct val="107000"/>
                        </a:lnSpc>
                        <a:spcAft>
                          <a:spcPts val="0"/>
                        </a:spcAft>
                      </a:pPr>
                      <a:r>
                        <a:rPr lang="en-US" sz="1600" dirty="0" smtClean="0">
                          <a:effectLst/>
                        </a:rPr>
                        <a:t>Member</a:t>
                      </a:r>
                      <a:r>
                        <a:rPr lang="en-US" sz="1600" baseline="0" dirty="0" smtClean="0">
                          <a:effectLst/>
                        </a:rPr>
                        <a:t> d</a:t>
                      </a:r>
                      <a:r>
                        <a:rPr lang="en-US" sz="1600" dirty="0" smtClean="0">
                          <a:effectLst/>
                        </a:rPr>
                        <a:t>ies </a:t>
                      </a:r>
                      <a:r>
                        <a:rPr lang="en-US" sz="1600" dirty="0">
                          <a:effectLst/>
                        </a:rPr>
                        <a:t>on 1 year anniversary of retiring </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smtClean="0">
                          <a:effectLst/>
                        </a:rPr>
                        <a:t>Member dies on 4</a:t>
                      </a:r>
                      <a:r>
                        <a:rPr lang="en-US" sz="1600" baseline="30000" dirty="0" smtClean="0">
                          <a:effectLst/>
                        </a:rPr>
                        <a:t>th</a:t>
                      </a:r>
                      <a:r>
                        <a:rPr lang="en-US" sz="1600" dirty="0" smtClean="0">
                          <a:effectLst/>
                        </a:rPr>
                        <a:t> </a:t>
                      </a:r>
                      <a:r>
                        <a:rPr lang="en-US" sz="1500" dirty="0" smtClean="0">
                          <a:effectLst/>
                        </a:rPr>
                        <a:t>anniversary</a:t>
                      </a:r>
                      <a:r>
                        <a:rPr lang="en-US" sz="1600" dirty="0" smtClean="0">
                          <a:effectLst/>
                        </a:rPr>
                        <a:t> </a:t>
                      </a:r>
                      <a:r>
                        <a:rPr lang="en-US" sz="1600" baseline="0" dirty="0" smtClean="0">
                          <a:effectLst/>
                        </a:rPr>
                        <a:t> </a:t>
                      </a:r>
                      <a:r>
                        <a:rPr lang="en-US" sz="1600" dirty="0" smtClean="0">
                          <a:effectLst/>
                        </a:rPr>
                        <a:t>after </a:t>
                      </a:r>
                      <a:r>
                        <a:rPr lang="en-US" sz="1600" dirty="0">
                          <a:effectLst/>
                        </a:rPr>
                        <a:t>retiring</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smtClean="0">
                          <a:effectLst/>
                        </a:rPr>
                        <a:t>Member</a:t>
                      </a:r>
                      <a:r>
                        <a:rPr lang="en-US" sz="1600" baseline="0" dirty="0" smtClean="0">
                          <a:effectLst/>
                        </a:rPr>
                        <a:t> d</a:t>
                      </a:r>
                      <a:r>
                        <a:rPr lang="en-US" sz="1600" dirty="0" smtClean="0">
                          <a:effectLst/>
                        </a:rPr>
                        <a:t>ies </a:t>
                      </a:r>
                      <a:r>
                        <a:rPr lang="en-US" sz="1600" dirty="0">
                          <a:effectLst/>
                        </a:rPr>
                        <a:t>on 9</a:t>
                      </a:r>
                      <a:r>
                        <a:rPr lang="en-US" sz="1600" baseline="30000" dirty="0">
                          <a:effectLst/>
                        </a:rPr>
                        <a:t>th</a:t>
                      </a:r>
                      <a:r>
                        <a:rPr lang="en-US" sz="1600" dirty="0">
                          <a:effectLst/>
                        </a:rPr>
                        <a:t> anniversary of retiring</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smtClean="0">
                          <a:effectLst/>
                        </a:rPr>
                        <a:t>Member</a:t>
                      </a:r>
                      <a:r>
                        <a:rPr lang="en-US" sz="1600" baseline="0" dirty="0" smtClean="0">
                          <a:effectLst/>
                        </a:rPr>
                        <a:t> d</a:t>
                      </a:r>
                      <a:r>
                        <a:rPr lang="en-US" sz="1600" dirty="0" smtClean="0">
                          <a:effectLst/>
                        </a:rPr>
                        <a:t>ies </a:t>
                      </a:r>
                      <a:r>
                        <a:rPr lang="en-US" sz="1600" dirty="0">
                          <a:effectLst/>
                        </a:rPr>
                        <a:t>on 10</a:t>
                      </a:r>
                      <a:r>
                        <a:rPr lang="en-US" sz="1600" baseline="30000" dirty="0">
                          <a:effectLst/>
                        </a:rPr>
                        <a:t>th</a:t>
                      </a:r>
                      <a:r>
                        <a:rPr lang="en-US" sz="1600" dirty="0">
                          <a:effectLst/>
                        </a:rPr>
                        <a:t> </a:t>
                      </a:r>
                      <a:r>
                        <a:rPr lang="en-US" sz="1500" dirty="0">
                          <a:effectLst/>
                        </a:rPr>
                        <a:t>anniversary</a:t>
                      </a:r>
                      <a:r>
                        <a:rPr lang="en-US" sz="1600" dirty="0">
                          <a:effectLst/>
                        </a:rPr>
                        <a:t> or later</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smtClean="0">
                          <a:effectLst/>
                        </a:rPr>
                        <a:t>Member</a:t>
                      </a:r>
                      <a:r>
                        <a:rPr lang="en-US" sz="1600" baseline="0" dirty="0" smtClean="0">
                          <a:effectLst/>
                        </a:rPr>
                        <a:t> d</a:t>
                      </a:r>
                      <a:r>
                        <a:rPr lang="en-US" sz="1600" dirty="0" smtClean="0">
                          <a:effectLst/>
                        </a:rPr>
                        <a:t>ies </a:t>
                      </a:r>
                      <a:r>
                        <a:rPr lang="en-US" sz="1600" dirty="0">
                          <a:effectLst/>
                        </a:rPr>
                        <a:t>on 1 Year </a:t>
                      </a:r>
                      <a:r>
                        <a:rPr lang="en-US" sz="1600" dirty="0" smtClean="0">
                          <a:effectLst/>
                        </a:rPr>
                        <a:t>anniversary of retiring </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smtClean="0">
                          <a:effectLst/>
                        </a:rPr>
                        <a:t>Member</a:t>
                      </a:r>
                      <a:r>
                        <a:rPr lang="en-US" sz="1600" baseline="0" dirty="0" smtClean="0">
                          <a:effectLst/>
                        </a:rPr>
                        <a:t> d</a:t>
                      </a:r>
                      <a:r>
                        <a:rPr lang="en-US" sz="1600" dirty="0" smtClean="0">
                          <a:effectLst/>
                        </a:rPr>
                        <a:t>ies </a:t>
                      </a:r>
                      <a:r>
                        <a:rPr lang="en-US" sz="1600" dirty="0">
                          <a:effectLst/>
                        </a:rPr>
                        <a:t>on 4</a:t>
                      </a:r>
                      <a:r>
                        <a:rPr lang="en-US" sz="1600" baseline="30000" dirty="0">
                          <a:effectLst/>
                        </a:rPr>
                        <a:t>th</a:t>
                      </a:r>
                      <a:r>
                        <a:rPr lang="en-US" sz="1600" dirty="0">
                          <a:effectLst/>
                        </a:rPr>
                        <a:t> </a:t>
                      </a:r>
                      <a:r>
                        <a:rPr lang="en-US" sz="1500" dirty="0" smtClean="0">
                          <a:effectLst/>
                        </a:rPr>
                        <a:t>anniversary </a:t>
                      </a:r>
                      <a:r>
                        <a:rPr lang="en-US" sz="1600" dirty="0">
                          <a:effectLst/>
                        </a:rPr>
                        <a:t>of retiring</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smtClean="0">
                          <a:effectLst/>
                        </a:rPr>
                        <a:t>Member</a:t>
                      </a:r>
                      <a:r>
                        <a:rPr lang="en-US" sz="1600" baseline="0" dirty="0" smtClean="0">
                          <a:effectLst/>
                        </a:rPr>
                        <a:t> d</a:t>
                      </a:r>
                      <a:r>
                        <a:rPr lang="en-US" sz="1600" dirty="0" smtClean="0">
                          <a:effectLst/>
                        </a:rPr>
                        <a:t>ies </a:t>
                      </a:r>
                      <a:r>
                        <a:rPr lang="en-US" sz="1600" dirty="0">
                          <a:effectLst/>
                        </a:rPr>
                        <a:t>on </a:t>
                      </a:r>
                      <a:r>
                        <a:rPr lang="en-US" sz="1600" dirty="0" smtClean="0">
                          <a:effectLst/>
                        </a:rPr>
                        <a:t>9</a:t>
                      </a:r>
                      <a:r>
                        <a:rPr lang="en-US" sz="1600" baseline="30000" dirty="0" smtClean="0">
                          <a:effectLst/>
                        </a:rPr>
                        <a:t>th</a:t>
                      </a:r>
                      <a:r>
                        <a:rPr lang="en-US" sz="1600" dirty="0" smtClean="0">
                          <a:effectLst/>
                        </a:rPr>
                        <a:t> </a:t>
                      </a:r>
                      <a:r>
                        <a:rPr lang="en-US" sz="1500" dirty="0" smtClean="0">
                          <a:effectLst/>
                        </a:rPr>
                        <a:t>anniversary of retiring</a:t>
                      </a:r>
                      <a:endParaRPr lang="en-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smtClean="0">
                          <a:effectLst/>
                        </a:rPr>
                        <a:t>Member dies </a:t>
                      </a:r>
                      <a:r>
                        <a:rPr lang="en-US" sz="1600" dirty="0">
                          <a:effectLst/>
                        </a:rPr>
                        <a:t>on 10</a:t>
                      </a:r>
                      <a:r>
                        <a:rPr lang="en-US" sz="1600" baseline="30000" dirty="0">
                          <a:effectLst/>
                        </a:rPr>
                        <a:t>th</a:t>
                      </a:r>
                      <a:r>
                        <a:rPr lang="en-US" sz="1600" dirty="0">
                          <a:effectLst/>
                        </a:rPr>
                        <a:t> </a:t>
                      </a:r>
                      <a:r>
                        <a:rPr lang="en-US" sz="1300" dirty="0">
                          <a:effectLst/>
                        </a:rPr>
                        <a:t>anniversary</a:t>
                      </a:r>
                      <a:r>
                        <a:rPr lang="en-US" sz="1600" dirty="0">
                          <a:effectLst/>
                        </a:rPr>
                        <a:t> </a:t>
                      </a:r>
                      <a:r>
                        <a:rPr lang="en-US" sz="1400" dirty="0" smtClean="0">
                          <a:effectLst/>
                        </a:rPr>
                        <a:t>of retiring or later </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271868133"/>
                  </a:ext>
                </a:extLst>
              </a:tr>
              <a:tr h="1810515">
                <a:tc>
                  <a:txBody>
                    <a:bodyPr/>
                    <a:lstStyle/>
                    <a:p>
                      <a:pPr algn="ctr">
                        <a:lnSpc>
                          <a:spcPct val="107000"/>
                        </a:lnSpc>
                        <a:spcAft>
                          <a:spcPts val="0"/>
                        </a:spcAft>
                      </a:pPr>
                      <a:r>
                        <a:rPr lang="en-US" sz="1800" b="0" dirty="0">
                          <a:effectLst/>
                        </a:rPr>
                        <a:t>Chris has no spouse at retirement</a:t>
                      </a:r>
                      <a:endParaRPr lang="en-CA"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800" dirty="0">
                          <a:effectLst/>
                        </a:rPr>
                        <a:t>$ 29,001 x 4 years left = </a:t>
                      </a:r>
                      <a:endParaRPr lang="en-CA" sz="1800" dirty="0">
                        <a:effectLst/>
                      </a:endParaRPr>
                    </a:p>
                    <a:p>
                      <a:pPr algn="ctr">
                        <a:lnSpc>
                          <a:spcPct val="107000"/>
                        </a:lnSpc>
                        <a:spcAft>
                          <a:spcPts val="0"/>
                        </a:spcAft>
                      </a:pPr>
                      <a:r>
                        <a:rPr lang="en-US" sz="2000" dirty="0">
                          <a:effectLst/>
                        </a:rPr>
                        <a:t>$ 116,004  </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800" dirty="0">
                          <a:effectLst/>
                        </a:rPr>
                        <a:t>$ 30,485 x 1 year left =</a:t>
                      </a:r>
                      <a:endParaRPr lang="en-CA" sz="1800" dirty="0">
                        <a:effectLst/>
                      </a:endParaRPr>
                    </a:p>
                    <a:p>
                      <a:pPr algn="ctr">
                        <a:lnSpc>
                          <a:spcPct val="107000"/>
                        </a:lnSpc>
                        <a:spcAft>
                          <a:spcPts val="0"/>
                        </a:spcAft>
                      </a:pPr>
                      <a:r>
                        <a:rPr lang="en-US" sz="2000" dirty="0">
                          <a:effectLst/>
                        </a:rPr>
                        <a:t>$ 30,485</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800" dirty="0">
                          <a:effectLst/>
                        </a:rPr>
                        <a:t>Nothing</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800" dirty="0">
                          <a:effectLst/>
                        </a:rPr>
                        <a:t>Nothing</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800" dirty="0">
                          <a:effectLst/>
                        </a:rPr>
                        <a:t>$ 28,771 x 9 years left = </a:t>
                      </a:r>
                      <a:endParaRPr lang="en-CA" sz="1800" dirty="0">
                        <a:effectLst/>
                      </a:endParaRPr>
                    </a:p>
                    <a:p>
                      <a:pPr algn="ctr">
                        <a:lnSpc>
                          <a:spcPct val="107000"/>
                        </a:lnSpc>
                        <a:spcAft>
                          <a:spcPts val="0"/>
                        </a:spcAft>
                      </a:pPr>
                      <a:r>
                        <a:rPr lang="en-US" sz="2000" dirty="0">
                          <a:effectLst/>
                        </a:rPr>
                        <a:t>$ 258,939 </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800" dirty="0">
                          <a:effectLst/>
                        </a:rPr>
                        <a:t>$ 32,157 x 6 years = </a:t>
                      </a:r>
                      <a:endParaRPr lang="en-CA" sz="1800" dirty="0">
                        <a:effectLst/>
                      </a:endParaRPr>
                    </a:p>
                    <a:p>
                      <a:pPr algn="ctr">
                        <a:lnSpc>
                          <a:spcPct val="107000"/>
                        </a:lnSpc>
                        <a:spcAft>
                          <a:spcPts val="0"/>
                        </a:spcAft>
                      </a:pPr>
                      <a:r>
                        <a:rPr lang="en-US" sz="1800" dirty="0">
                          <a:effectLst/>
                        </a:rPr>
                        <a:t>$ 192,942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800" dirty="0">
                          <a:effectLst/>
                        </a:rPr>
                        <a:t>$ 35,941 x 1 year </a:t>
                      </a:r>
                      <a:r>
                        <a:rPr lang="en-US" sz="1800" dirty="0" smtClean="0">
                          <a:effectLst/>
                        </a:rPr>
                        <a:t> = </a:t>
                      </a:r>
                    </a:p>
                    <a:p>
                      <a:pPr algn="ctr">
                        <a:lnSpc>
                          <a:spcPct val="107000"/>
                        </a:lnSpc>
                        <a:spcAft>
                          <a:spcPts val="0"/>
                        </a:spcAft>
                      </a:pPr>
                      <a:r>
                        <a:rPr lang="en-US" sz="2000" dirty="0" smtClean="0">
                          <a:effectLst/>
                        </a:rPr>
                        <a:t>$ </a:t>
                      </a:r>
                      <a:r>
                        <a:rPr lang="en-US" sz="2000" dirty="0">
                          <a:effectLst/>
                        </a:rPr>
                        <a:t>35,941</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800" dirty="0">
                          <a:effectLst/>
                        </a:rPr>
                        <a:t>Nothing</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831497184"/>
                  </a:ext>
                </a:extLst>
              </a:tr>
            </a:tbl>
          </a:graphicData>
        </a:graphic>
      </p:graphicFrame>
      <p:sp>
        <p:nvSpPr>
          <p:cNvPr id="6" name="Slide Number Placeholder 5"/>
          <p:cNvSpPr>
            <a:spLocks noGrp="1"/>
          </p:cNvSpPr>
          <p:nvPr>
            <p:ph type="sldNum" sz="quarter" idx="12"/>
          </p:nvPr>
        </p:nvSpPr>
        <p:spPr/>
        <p:txBody>
          <a:bodyPr/>
          <a:lstStyle/>
          <a:p>
            <a:fld id="{6D22F896-40B5-4ADD-8801-0D06FADFA095}" type="slidenum">
              <a:rPr lang="en-US" smtClean="0"/>
              <a:t>28</a:t>
            </a:fld>
            <a:endParaRPr lang="en-US" dirty="0"/>
          </a:p>
        </p:txBody>
      </p:sp>
    </p:spTree>
    <p:extLst>
      <p:ext uri="{BB962C8B-B14F-4D97-AF65-F5344CB8AC3E}">
        <p14:creationId xmlns:p14="http://schemas.microsoft.com/office/powerpoint/2010/main" val="41081731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Unreduced Retirement (EUR) benefits </a:t>
            </a:r>
            <a:endParaRPr lang="en-CA" dirty="0"/>
          </a:p>
        </p:txBody>
      </p:sp>
      <p:sp>
        <p:nvSpPr>
          <p:cNvPr id="3" name="Content Placeholder 2"/>
          <p:cNvSpPr>
            <a:spLocks noGrp="1"/>
          </p:cNvSpPr>
          <p:nvPr>
            <p:ph idx="1"/>
          </p:nvPr>
        </p:nvSpPr>
        <p:spPr>
          <a:xfrm>
            <a:off x="1237870" y="1932605"/>
            <a:ext cx="10030691" cy="3450613"/>
          </a:xfrm>
        </p:spPr>
        <p:txBody>
          <a:bodyPr>
            <a:noAutofit/>
          </a:bodyPr>
          <a:lstStyle/>
          <a:p>
            <a:r>
              <a:rPr lang="en-US" sz="2400" dirty="0" smtClean="0"/>
              <a:t>CUPE, OPSEU, OSSTF, and </a:t>
            </a:r>
            <a:r>
              <a:rPr lang="en-US" sz="2400" dirty="0" err="1" smtClean="0"/>
              <a:t>Unifor</a:t>
            </a:r>
            <a:r>
              <a:rPr lang="en-US" sz="2400" dirty="0" smtClean="0"/>
              <a:t> could not accept the Early Unreduced Retirement Benefits that were in the proposed UPP3 Framework agreement.</a:t>
            </a:r>
          </a:p>
          <a:p>
            <a:r>
              <a:rPr lang="en-US" sz="2400" dirty="0" smtClean="0"/>
              <a:t>We could agree to all of the previous benefits previously mentioned but we were of the belief the reduced EUR provisions of the UPP3 Framework were too severe.</a:t>
            </a:r>
          </a:p>
          <a:p>
            <a:r>
              <a:rPr lang="en-US" sz="2400" dirty="0" smtClean="0"/>
              <a:t>We proposed different options that would have grand-parented many of the current plan members to their current EUR provisions for service accrued in the new JSPP.</a:t>
            </a:r>
          </a:p>
        </p:txBody>
      </p:sp>
      <p:sp>
        <p:nvSpPr>
          <p:cNvPr id="6" name="Slide Number Placeholder 5"/>
          <p:cNvSpPr>
            <a:spLocks noGrp="1"/>
          </p:cNvSpPr>
          <p:nvPr>
            <p:ph type="sldNum" sz="quarter" idx="12"/>
          </p:nvPr>
        </p:nvSpPr>
        <p:spPr/>
        <p:txBody>
          <a:bodyPr/>
          <a:lstStyle/>
          <a:p>
            <a:fld id="{6D22F896-40B5-4ADD-8801-0D06FADFA095}" type="slidenum">
              <a:rPr lang="en-US" smtClean="0"/>
              <a:t>29</a:t>
            </a:fld>
            <a:endParaRPr lang="en-US" dirty="0"/>
          </a:p>
        </p:txBody>
      </p:sp>
    </p:spTree>
    <p:extLst>
      <p:ext uri="{BB962C8B-B14F-4D97-AF65-F5344CB8AC3E}">
        <p14:creationId xmlns:p14="http://schemas.microsoft.com/office/powerpoint/2010/main" val="3631292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20"/>
            <a:ext cx="9603275" cy="645590"/>
          </a:xfrm>
        </p:spPr>
        <p:txBody>
          <a:bodyPr/>
          <a:lstStyle/>
          <a:p>
            <a:r>
              <a:rPr lang="en-US" dirty="0" smtClean="0"/>
              <a:t>What is the UPP3?</a:t>
            </a:r>
            <a:endParaRPr lang="en-CA" dirty="0"/>
          </a:p>
        </p:txBody>
      </p:sp>
      <p:sp>
        <p:nvSpPr>
          <p:cNvPr id="3" name="Content Placeholder 2"/>
          <p:cNvSpPr>
            <a:spLocks noGrp="1"/>
          </p:cNvSpPr>
          <p:nvPr>
            <p:ph idx="1"/>
          </p:nvPr>
        </p:nvSpPr>
        <p:spPr>
          <a:xfrm>
            <a:off x="1062183" y="2004291"/>
            <a:ext cx="10483272" cy="3462054"/>
          </a:xfrm>
        </p:spPr>
        <p:txBody>
          <a:bodyPr>
            <a:noAutofit/>
          </a:bodyPr>
          <a:lstStyle/>
          <a:p>
            <a:r>
              <a:rPr lang="en-US" sz="2400" dirty="0"/>
              <a:t>Support Staff Union groups (CUPE, OPSEU, OSSTF, </a:t>
            </a:r>
            <a:r>
              <a:rPr lang="en-US" sz="2400" dirty="0" err="1"/>
              <a:t>Unifor</a:t>
            </a:r>
            <a:r>
              <a:rPr lang="en-US" sz="2400" dirty="0"/>
              <a:t>, and USW) have been part of a </a:t>
            </a:r>
            <a:r>
              <a:rPr lang="en-US" sz="2400" dirty="0" err="1"/>
              <a:t>Labour</a:t>
            </a:r>
            <a:r>
              <a:rPr lang="en-US" sz="2400" dirty="0"/>
              <a:t> Coalition for many years with OCUFA and we have actively participated in all of the UPP discussions.</a:t>
            </a:r>
          </a:p>
          <a:p>
            <a:r>
              <a:rPr lang="en-US" sz="2400" dirty="0" smtClean="0"/>
              <a:t>2012-2014 - Council of Ontario Universities (COU) and Ontario Confederation of University Faculty Associations (OCUFA) received funding from the Ministries of Finance and of Training, Colleges, and Universities (now Advanced Education &amp; Skills Development) to study the feasibility of creating a Jointly Sponsored Pension Plan (JSPP) for the University sector and developing a straw model.  </a:t>
            </a:r>
          </a:p>
        </p:txBody>
      </p:sp>
      <p:sp>
        <p:nvSpPr>
          <p:cNvPr id="6" name="Slide Number Placeholder 5"/>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29141635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Unreduced Retirement (EUR) benefits </a:t>
            </a:r>
            <a:endParaRPr lang="en-CA" dirty="0"/>
          </a:p>
        </p:txBody>
      </p:sp>
      <p:sp>
        <p:nvSpPr>
          <p:cNvPr id="3" name="Content Placeholder 2"/>
          <p:cNvSpPr>
            <a:spLocks noGrp="1"/>
          </p:cNvSpPr>
          <p:nvPr>
            <p:ph idx="1"/>
          </p:nvPr>
        </p:nvSpPr>
        <p:spPr>
          <a:xfrm>
            <a:off x="1237870" y="1932605"/>
            <a:ext cx="10735055" cy="3450613"/>
          </a:xfrm>
        </p:spPr>
        <p:txBody>
          <a:bodyPr>
            <a:noAutofit/>
          </a:bodyPr>
          <a:lstStyle/>
          <a:p>
            <a:r>
              <a:rPr lang="en-US" sz="2300" dirty="0" smtClean="0"/>
              <a:t>The Parties had an understanding that the contributions would be 20 % of salary mass to pay for the cost of benefits along with a cushion for a rainy day.</a:t>
            </a:r>
          </a:p>
          <a:p>
            <a:r>
              <a:rPr lang="en-US" sz="2300" dirty="0" smtClean="0"/>
              <a:t>The Employers’ final offer had a cost of 19.3 % of salary for the benefits with a cushion of 0.70 %.</a:t>
            </a:r>
          </a:p>
          <a:p>
            <a:r>
              <a:rPr lang="en-US" sz="2300" dirty="0" smtClean="0"/>
              <a:t>Our last offer we proposed to the employers would have increased the cost of the total benefits by 0.13 % to a value of 19.43 % leaving a cushion of 0.57 %.  </a:t>
            </a:r>
          </a:p>
          <a:p>
            <a:r>
              <a:rPr lang="en-US" sz="2300" dirty="0" smtClean="0"/>
              <a:t>The EUR </a:t>
            </a:r>
            <a:r>
              <a:rPr lang="en-US" sz="2300" dirty="0" err="1" smtClean="0"/>
              <a:t>Labour</a:t>
            </a:r>
            <a:r>
              <a:rPr lang="en-US" sz="2300" dirty="0" smtClean="0"/>
              <a:t> Coalition proposal would not cost the employers or the plan members any more money in the short term but would in fact have simply reduced the size of the cushion to a more reasonable amount. </a:t>
            </a:r>
            <a:endParaRPr lang="en-CA" sz="2300" dirty="0"/>
          </a:p>
        </p:txBody>
      </p:sp>
      <p:sp>
        <p:nvSpPr>
          <p:cNvPr id="6" name="Slide Number Placeholder 5"/>
          <p:cNvSpPr>
            <a:spLocks noGrp="1"/>
          </p:cNvSpPr>
          <p:nvPr>
            <p:ph type="sldNum" sz="quarter" idx="12"/>
          </p:nvPr>
        </p:nvSpPr>
        <p:spPr/>
        <p:txBody>
          <a:bodyPr/>
          <a:lstStyle/>
          <a:p>
            <a:fld id="{6D22F896-40B5-4ADD-8801-0D06FADFA095}" type="slidenum">
              <a:rPr lang="en-US" smtClean="0"/>
              <a:t>30</a:t>
            </a:fld>
            <a:endParaRPr lang="en-US" dirty="0"/>
          </a:p>
        </p:txBody>
      </p:sp>
    </p:spTree>
    <p:extLst>
      <p:ext uri="{BB962C8B-B14F-4D97-AF65-F5344CB8AC3E}">
        <p14:creationId xmlns:p14="http://schemas.microsoft.com/office/powerpoint/2010/main" val="1582495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Unreduced Retirement provisions</a:t>
            </a:r>
            <a:endParaRPr lang="en-CA" dirty="0"/>
          </a:p>
        </p:txBody>
      </p:sp>
      <p:sp>
        <p:nvSpPr>
          <p:cNvPr id="3" name="Text Placeholder 2"/>
          <p:cNvSpPr>
            <a:spLocks noGrp="1"/>
          </p:cNvSpPr>
          <p:nvPr>
            <p:ph type="body" idx="1"/>
          </p:nvPr>
        </p:nvSpPr>
        <p:spPr/>
        <p:txBody>
          <a:bodyPr>
            <a:normAutofit fontScale="85000" lnSpcReduction="10000"/>
          </a:bodyPr>
          <a:lstStyle/>
          <a:p>
            <a:r>
              <a:rPr lang="en-CA" sz="2600" dirty="0" err="1"/>
              <a:t>U</a:t>
            </a:r>
            <a:r>
              <a:rPr lang="en-CA" sz="1900" dirty="0" err="1"/>
              <a:t>of</a:t>
            </a:r>
            <a:r>
              <a:rPr lang="en-CA" sz="2600" dirty="0" err="1"/>
              <a:t>G</a:t>
            </a:r>
            <a:r>
              <a:rPr lang="en-CA" sz="2600" dirty="0"/>
              <a:t> Retirement Plan </a:t>
            </a:r>
            <a:endParaRPr lang="en-CA" sz="2600" dirty="0" smtClean="0"/>
          </a:p>
          <a:p>
            <a:r>
              <a:rPr lang="en-US" dirty="0" smtClean="0"/>
              <a:t>Early unreduced retirement (EUR)</a:t>
            </a:r>
            <a:endParaRPr lang="en-CA" dirty="0"/>
          </a:p>
        </p:txBody>
      </p:sp>
      <p:sp>
        <p:nvSpPr>
          <p:cNvPr id="4" name="Content Placeholder 3"/>
          <p:cNvSpPr>
            <a:spLocks noGrp="1"/>
          </p:cNvSpPr>
          <p:nvPr>
            <p:ph sz="half" idx="2"/>
          </p:nvPr>
        </p:nvSpPr>
        <p:spPr/>
        <p:txBody>
          <a:bodyPr>
            <a:normAutofit fontScale="55000" lnSpcReduction="20000"/>
          </a:bodyPr>
          <a:lstStyle/>
          <a:p>
            <a:r>
              <a:rPr lang="en-US" sz="2900" dirty="0" smtClean="0"/>
              <a:t>Normal </a:t>
            </a:r>
            <a:r>
              <a:rPr lang="en-US" sz="2900" dirty="0"/>
              <a:t>R</a:t>
            </a:r>
            <a:r>
              <a:rPr lang="en-US" sz="2900" dirty="0" smtClean="0"/>
              <a:t>etirement Age (NRA) = 65</a:t>
            </a:r>
          </a:p>
          <a:p>
            <a:r>
              <a:rPr lang="en-US" sz="2900" dirty="0" smtClean="0"/>
              <a:t>CUPE </a:t>
            </a:r>
            <a:r>
              <a:rPr lang="en-US" sz="2900" dirty="0"/>
              <a:t>(55/85</a:t>
            </a:r>
            <a:r>
              <a:rPr lang="en-US" sz="2900" dirty="0" smtClean="0"/>
              <a:t>)</a:t>
            </a:r>
            <a:r>
              <a:rPr lang="en-CA" sz="2900" dirty="0" smtClean="0"/>
              <a:t> </a:t>
            </a:r>
            <a:r>
              <a:rPr lang="en-US" sz="2900" dirty="0" smtClean="0"/>
              <a:t>= Minimum Age of 55 and Factor 85 (Age + Credited Service)</a:t>
            </a:r>
          </a:p>
          <a:p>
            <a:r>
              <a:rPr lang="en-US" sz="2900" dirty="0" smtClean="0"/>
              <a:t>OPSEU, OSSTF, and </a:t>
            </a:r>
            <a:r>
              <a:rPr lang="en-US" sz="2900" dirty="0" err="1" smtClean="0"/>
              <a:t>Unifor</a:t>
            </a:r>
            <a:r>
              <a:rPr lang="en-US" sz="2900" dirty="0" smtClean="0"/>
              <a:t> (60/90) = Minimum Age of 60 and Factor 90 (Age + Credited Service)</a:t>
            </a:r>
          </a:p>
          <a:p>
            <a:r>
              <a:rPr lang="en-US" sz="2900" dirty="0" smtClean="0"/>
              <a:t>3 % reduction per year or 0.25 % per month imposed from the lower of NRA =65 or when the member would have hit his or her EUR </a:t>
            </a:r>
          </a:p>
          <a:p>
            <a:endParaRPr lang="en-CA" dirty="0"/>
          </a:p>
        </p:txBody>
      </p:sp>
      <p:sp>
        <p:nvSpPr>
          <p:cNvPr id="5" name="Text Placeholder 4"/>
          <p:cNvSpPr>
            <a:spLocks noGrp="1"/>
          </p:cNvSpPr>
          <p:nvPr>
            <p:ph type="body" sz="quarter" idx="3"/>
          </p:nvPr>
        </p:nvSpPr>
        <p:spPr/>
        <p:txBody>
          <a:bodyPr>
            <a:normAutofit fontScale="85000" lnSpcReduction="10000"/>
          </a:bodyPr>
          <a:lstStyle/>
          <a:p>
            <a:r>
              <a:rPr lang="en-US" sz="2600" dirty="0" smtClean="0"/>
              <a:t>UPP3 JSPP Framework</a:t>
            </a:r>
          </a:p>
          <a:p>
            <a:r>
              <a:rPr lang="en-US" dirty="0" smtClean="0"/>
              <a:t>Early Unreduced Retirement (EUR)</a:t>
            </a:r>
            <a:endParaRPr lang="en-CA" dirty="0"/>
          </a:p>
        </p:txBody>
      </p:sp>
      <p:sp>
        <p:nvSpPr>
          <p:cNvPr id="6" name="Content Placeholder 5"/>
          <p:cNvSpPr>
            <a:spLocks noGrp="1"/>
          </p:cNvSpPr>
          <p:nvPr>
            <p:ph sz="quarter" idx="4"/>
          </p:nvPr>
        </p:nvSpPr>
        <p:spPr/>
        <p:txBody>
          <a:bodyPr>
            <a:normAutofit/>
          </a:bodyPr>
          <a:lstStyle/>
          <a:p>
            <a:r>
              <a:rPr lang="en-US" dirty="0"/>
              <a:t>Normal Retirement Age (NRA) = 65</a:t>
            </a:r>
          </a:p>
          <a:p>
            <a:r>
              <a:rPr lang="en-US" dirty="0" smtClean="0"/>
              <a:t>Minimum Age of 62 and Factor 80 (Age + Credited Service) for every plan member (62/80).</a:t>
            </a:r>
          </a:p>
          <a:p>
            <a:r>
              <a:rPr lang="en-US" dirty="0" smtClean="0"/>
              <a:t>5 % reduction per year or 0.42 % per month from NRA = 65</a:t>
            </a:r>
            <a:endParaRPr lang="en-CA" dirty="0"/>
          </a:p>
        </p:txBody>
      </p:sp>
      <p:sp>
        <p:nvSpPr>
          <p:cNvPr id="9" name="Slide Number Placeholder 8"/>
          <p:cNvSpPr>
            <a:spLocks noGrp="1"/>
          </p:cNvSpPr>
          <p:nvPr>
            <p:ph type="sldNum" sz="quarter" idx="12"/>
          </p:nvPr>
        </p:nvSpPr>
        <p:spPr/>
        <p:txBody>
          <a:bodyPr/>
          <a:lstStyle/>
          <a:p>
            <a:fld id="{6D22F896-40B5-4ADD-8801-0D06FADFA095}" type="slidenum">
              <a:rPr lang="en-US" smtClean="0"/>
              <a:t>31</a:t>
            </a:fld>
            <a:endParaRPr lang="en-US" dirty="0"/>
          </a:p>
        </p:txBody>
      </p:sp>
    </p:spTree>
    <p:extLst>
      <p:ext uri="{BB962C8B-B14F-4D97-AF65-F5344CB8AC3E}">
        <p14:creationId xmlns:p14="http://schemas.microsoft.com/office/powerpoint/2010/main" val="13240406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Early Unreduced Retirement scenarios for CUPE Member who is 55 years old and 30 years of credited service</a:t>
            </a:r>
            <a:endParaRPr lang="en-CA" sz="2400" dirty="0"/>
          </a:p>
        </p:txBody>
      </p:sp>
      <p:sp>
        <p:nvSpPr>
          <p:cNvPr id="3" name="Text Placeholder 2"/>
          <p:cNvSpPr>
            <a:spLocks noGrp="1"/>
          </p:cNvSpPr>
          <p:nvPr>
            <p:ph type="body" idx="1"/>
          </p:nvPr>
        </p:nvSpPr>
        <p:spPr/>
        <p:txBody>
          <a:bodyPr>
            <a:normAutofit fontScale="85000" lnSpcReduction="10000"/>
          </a:bodyPr>
          <a:lstStyle/>
          <a:p>
            <a:r>
              <a:rPr lang="en-CA" sz="2600" dirty="0" err="1"/>
              <a:t>U</a:t>
            </a:r>
            <a:r>
              <a:rPr lang="en-CA" sz="1900" dirty="0" err="1"/>
              <a:t>of</a:t>
            </a:r>
            <a:r>
              <a:rPr lang="en-CA" sz="2600" dirty="0" err="1"/>
              <a:t>G</a:t>
            </a:r>
            <a:r>
              <a:rPr lang="en-CA" sz="2600" dirty="0"/>
              <a:t> Retirement Plan </a:t>
            </a:r>
            <a:endParaRPr lang="en-CA" sz="2600" dirty="0" smtClean="0"/>
          </a:p>
          <a:p>
            <a:r>
              <a:rPr lang="en-US" dirty="0" smtClean="0"/>
              <a:t>Early unreduced retirement (EUR)</a:t>
            </a:r>
            <a:endParaRPr lang="en-CA" dirty="0"/>
          </a:p>
        </p:txBody>
      </p:sp>
      <p:sp>
        <p:nvSpPr>
          <p:cNvPr id="4" name="Content Placeholder 3"/>
          <p:cNvSpPr>
            <a:spLocks noGrp="1"/>
          </p:cNvSpPr>
          <p:nvPr>
            <p:ph sz="half" idx="2"/>
          </p:nvPr>
        </p:nvSpPr>
        <p:spPr/>
        <p:txBody>
          <a:bodyPr>
            <a:normAutofit fontScale="62500" lnSpcReduction="20000"/>
          </a:bodyPr>
          <a:lstStyle/>
          <a:p>
            <a:r>
              <a:rPr lang="en-US" sz="2900" dirty="0" smtClean="0"/>
              <a:t>CUPE </a:t>
            </a:r>
            <a:r>
              <a:rPr lang="en-US" sz="2900" dirty="0"/>
              <a:t>(55/85</a:t>
            </a:r>
            <a:r>
              <a:rPr lang="en-US" sz="2900" dirty="0" smtClean="0"/>
              <a:t>)</a:t>
            </a:r>
            <a:r>
              <a:rPr lang="en-CA" sz="2900" dirty="0" smtClean="0"/>
              <a:t> </a:t>
            </a:r>
            <a:r>
              <a:rPr lang="en-US" sz="2900" dirty="0" smtClean="0"/>
              <a:t>= Minimum Age of 55 and Factor 85 (Age + Credited Service) for EUR.</a:t>
            </a:r>
          </a:p>
          <a:p>
            <a:r>
              <a:rPr lang="en-US" sz="2900" dirty="0" smtClean="0"/>
              <a:t>Both Minimum Age and Factor are met therefore no reductions imposed.</a:t>
            </a:r>
          </a:p>
          <a:p>
            <a:r>
              <a:rPr lang="en-US" sz="2900" dirty="0" smtClean="0"/>
              <a:t>3 % reduction per year or 0.25 % per month imposed from the lower of NRA =65 or when the member would have hit his or her EUR </a:t>
            </a:r>
          </a:p>
          <a:p>
            <a:endParaRPr lang="en-CA" dirty="0"/>
          </a:p>
        </p:txBody>
      </p:sp>
      <p:sp>
        <p:nvSpPr>
          <p:cNvPr id="5" name="Text Placeholder 4"/>
          <p:cNvSpPr>
            <a:spLocks noGrp="1"/>
          </p:cNvSpPr>
          <p:nvPr>
            <p:ph type="body" sz="quarter" idx="3"/>
          </p:nvPr>
        </p:nvSpPr>
        <p:spPr/>
        <p:txBody>
          <a:bodyPr>
            <a:normAutofit fontScale="85000" lnSpcReduction="10000"/>
          </a:bodyPr>
          <a:lstStyle/>
          <a:p>
            <a:r>
              <a:rPr lang="en-US" sz="2600" dirty="0" smtClean="0"/>
              <a:t>UPP3 JSPP Framework</a:t>
            </a:r>
          </a:p>
          <a:p>
            <a:r>
              <a:rPr lang="en-US" dirty="0" smtClean="0"/>
              <a:t>Early Unreduced Retirement (EUR)</a:t>
            </a:r>
            <a:endParaRPr lang="en-CA" dirty="0"/>
          </a:p>
        </p:txBody>
      </p:sp>
      <p:sp>
        <p:nvSpPr>
          <p:cNvPr id="6" name="Content Placeholder 5"/>
          <p:cNvSpPr>
            <a:spLocks noGrp="1"/>
          </p:cNvSpPr>
          <p:nvPr>
            <p:ph sz="quarter" idx="4"/>
          </p:nvPr>
        </p:nvSpPr>
        <p:spPr>
          <a:xfrm>
            <a:off x="6412362" y="2821491"/>
            <a:ext cx="4645152" cy="3376109"/>
          </a:xfrm>
        </p:spPr>
        <p:txBody>
          <a:bodyPr>
            <a:normAutofit fontScale="85000" lnSpcReduction="10000"/>
          </a:bodyPr>
          <a:lstStyle/>
          <a:p>
            <a:r>
              <a:rPr lang="en-US" dirty="0" smtClean="0"/>
              <a:t>Minimum Age of 62 and Factor 80 (Age + Credited Service) (62/80) is required for EUR.</a:t>
            </a:r>
          </a:p>
          <a:p>
            <a:r>
              <a:rPr lang="en-US" dirty="0" smtClean="0"/>
              <a:t>Member is 4 years away from minimum age of 62 but has more than Factor 80 so penalty will be imposed from NRA = 65</a:t>
            </a:r>
          </a:p>
          <a:p>
            <a:r>
              <a:rPr lang="en-US" dirty="0" smtClean="0"/>
              <a:t>Member is 7 years away from Age 65 so penalty assessed would be 7 X 5 % = 35 % permanent reduction.</a:t>
            </a:r>
          </a:p>
          <a:p>
            <a:r>
              <a:rPr lang="en-US" dirty="0" smtClean="0"/>
              <a:t>Member needs to work 7 more years to get same EUR compared to UGRP.</a:t>
            </a:r>
            <a:endParaRPr lang="en-CA" dirty="0"/>
          </a:p>
        </p:txBody>
      </p:sp>
      <p:sp>
        <p:nvSpPr>
          <p:cNvPr id="9" name="Slide Number Placeholder 8"/>
          <p:cNvSpPr>
            <a:spLocks noGrp="1"/>
          </p:cNvSpPr>
          <p:nvPr>
            <p:ph type="sldNum" sz="quarter" idx="12"/>
          </p:nvPr>
        </p:nvSpPr>
        <p:spPr/>
        <p:txBody>
          <a:bodyPr/>
          <a:lstStyle/>
          <a:p>
            <a:fld id="{6D22F896-40B5-4ADD-8801-0D06FADFA095}" type="slidenum">
              <a:rPr lang="en-US" smtClean="0"/>
              <a:t>32</a:t>
            </a:fld>
            <a:endParaRPr lang="en-US" dirty="0"/>
          </a:p>
        </p:txBody>
      </p:sp>
    </p:spTree>
    <p:extLst>
      <p:ext uri="{BB962C8B-B14F-4D97-AF65-F5344CB8AC3E}">
        <p14:creationId xmlns:p14="http://schemas.microsoft.com/office/powerpoint/2010/main" val="5099463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Early Unreduced Retirement scenarios for CUPE Member who is </a:t>
            </a:r>
            <a:r>
              <a:rPr lang="en-US" sz="2700" b="1" u="sng" dirty="0" smtClean="0"/>
              <a:t>58 years old with 30 years of credited service</a:t>
            </a:r>
            <a:endParaRPr lang="en-CA" sz="2700" b="1" u="sng" dirty="0"/>
          </a:p>
        </p:txBody>
      </p:sp>
      <p:sp>
        <p:nvSpPr>
          <p:cNvPr id="3" name="Text Placeholder 2"/>
          <p:cNvSpPr>
            <a:spLocks noGrp="1"/>
          </p:cNvSpPr>
          <p:nvPr>
            <p:ph type="body" idx="1"/>
          </p:nvPr>
        </p:nvSpPr>
        <p:spPr/>
        <p:txBody>
          <a:bodyPr>
            <a:normAutofit fontScale="92500" lnSpcReduction="10000"/>
          </a:bodyPr>
          <a:lstStyle/>
          <a:p>
            <a:r>
              <a:rPr lang="en-CA" sz="2600" dirty="0" err="1"/>
              <a:t>U</a:t>
            </a:r>
            <a:r>
              <a:rPr lang="en-CA" sz="1900" dirty="0" err="1"/>
              <a:t>of</a:t>
            </a:r>
            <a:r>
              <a:rPr lang="en-CA" sz="2600" dirty="0" err="1"/>
              <a:t>G</a:t>
            </a:r>
            <a:r>
              <a:rPr lang="en-CA" sz="2600" dirty="0"/>
              <a:t> Retirement Plan </a:t>
            </a:r>
            <a:endParaRPr lang="en-CA" sz="2600" dirty="0" smtClean="0"/>
          </a:p>
          <a:p>
            <a:r>
              <a:rPr lang="en-US" sz="1600" dirty="0" smtClean="0"/>
              <a:t>Early unreduced retirement (EUR)</a:t>
            </a:r>
            <a:endParaRPr lang="en-CA" sz="1600" dirty="0"/>
          </a:p>
        </p:txBody>
      </p:sp>
      <p:sp>
        <p:nvSpPr>
          <p:cNvPr id="4" name="Content Placeholder 3"/>
          <p:cNvSpPr>
            <a:spLocks noGrp="1"/>
          </p:cNvSpPr>
          <p:nvPr>
            <p:ph sz="half" idx="2"/>
          </p:nvPr>
        </p:nvSpPr>
        <p:spPr/>
        <p:txBody>
          <a:bodyPr>
            <a:normAutofit fontScale="70000" lnSpcReduction="20000"/>
          </a:bodyPr>
          <a:lstStyle/>
          <a:p>
            <a:r>
              <a:rPr lang="en-US" sz="2900" dirty="0" smtClean="0"/>
              <a:t>CUPE </a:t>
            </a:r>
            <a:r>
              <a:rPr lang="en-US" sz="2900" dirty="0"/>
              <a:t>(55/85</a:t>
            </a:r>
            <a:r>
              <a:rPr lang="en-US" sz="2900" dirty="0" smtClean="0"/>
              <a:t>)</a:t>
            </a:r>
            <a:r>
              <a:rPr lang="en-CA" sz="2900" dirty="0" smtClean="0"/>
              <a:t> </a:t>
            </a:r>
            <a:r>
              <a:rPr lang="en-US" sz="2900" dirty="0" smtClean="0"/>
              <a:t>= Minimum Age of 55 and Factor 85 (Age + Credited Service) for EUR</a:t>
            </a:r>
          </a:p>
          <a:p>
            <a:r>
              <a:rPr lang="en-US" sz="2900" dirty="0" smtClean="0"/>
              <a:t>Member aged 58 with Factor 88 has exceeded the minimum age and Factor therefore no reductions and would get an initial pension of 29,006 $</a:t>
            </a:r>
          </a:p>
          <a:p>
            <a:endParaRPr lang="en-CA" dirty="0"/>
          </a:p>
        </p:txBody>
      </p:sp>
      <p:sp>
        <p:nvSpPr>
          <p:cNvPr id="5" name="Text Placeholder 4"/>
          <p:cNvSpPr>
            <a:spLocks noGrp="1"/>
          </p:cNvSpPr>
          <p:nvPr>
            <p:ph type="body" sz="quarter" idx="3"/>
          </p:nvPr>
        </p:nvSpPr>
        <p:spPr/>
        <p:txBody>
          <a:bodyPr>
            <a:normAutofit fontScale="92500" lnSpcReduction="10000"/>
          </a:bodyPr>
          <a:lstStyle/>
          <a:p>
            <a:r>
              <a:rPr lang="en-US" sz="2600" dirty="0" smtClean="0"/>
              <a:t>UPP3 JSPP Framework</a:t>
            </a:r>
          </a:p>
          <a:p>
            <a:r>
              <a:rPr lang="en-US" sz="1600" dirty="0" smtClean="0"/>
              <a:t>Early Unreduced Retirement (EUR)</a:t>
            </a:r>
            <a:endParaRPr lang="en-CA" sz="1600" dirty="0"/>
          </a:p>
        </p:txBody>
      </p:sp>
      <p:sp>
        <p:nvSpPr>
          <p:cNvPr id="6" name="Content Placeholder 5"/>
          <p:cNvSpPr>
            <a:spLocks noGrp="1"/>
          </p:cNvSpPr>
          <p:nvPr>
            <p:ph sz="quarter" idx="4"/>
          </p:nvPr>
        </p:nvSpPr>
        <p:spPr>
          <a:xfrm>
            <a:off x="6412362" y="2734405"/>
            <a:ext cx="4965171" cy="3607018"/>
          </a:xfrm>
        </p:spPr>
        <p:txBody>
          <a:bodyPr>
            <a:normAutofit/>
          </a:bodyPr>
          <a:lstStyle/>
          <a:p>
            <a:r>
              <a:rPr lang="en-US" sz="1400" dirty="0" smtClean="0"/>
              <a:t>Minimum Age of 62 and Factor 80 (Age + Credited Service) (62/80) is required for EUR</a:t>
            </a:r>
          </a:p>
          <a:p>
            <a:r>
              <a:rPr lang="en-US" sz="1400" dirty="0" smtClean="0"/>
              <a:t>Member is 4 years away from minimum age of 62 but has more than Factor 80 so penalty will be imposed and only choice is from NRA = 65</a:t>
            </a:r>
          </a:p>
          <a:p>
            <a:r>
              <a:rPr lang="en-US" sz="1400" dirty="0" smtClean="0"/>
              <a:t>Member is 7 years away from Age 65 so penalty assessed would be 7 X 5 % = 35 % permanent reduction to pension</a:t>
            </a:r>
          </a:p>
          <a:p>
            <a:r>
              <a:rPr lang="en-US" sz="1400" dirty="0" smtClean="0"/>
              <a:t>Member has initial pension of 28,771 $ reduced by 35 % so gets an initial pension of 18,701 $</a:t>
            </a:r>
          </a:p>
          <a:p>
            <a:r>
              <a:rPr lang="en-US" sz="1400" dirty="0" smtClean="0"/>
              <a:t>Member needs to work 7 more years to get same EUR as in current UGRP</a:t>
            </a:r>
            <a:endParaRPr lang="en-CA" sz="1400" dirty="0"/>
          </a:p>
        </p:txBody>
      </p:sp>
      <p:sp>
        <p:nvSpPr>
          <p:cNvPr id="9" name="Slide Number Placeholder 8"/>
          <p:cNvSpPr>
            <a:spLocks noGrp="1"/>
          </p:cNvSpPr>
          <p:nvPr>
            <p:ph type="sldNum" sz="quarter" idx="12"/>
          </p:nvPr>
        </p:nvSpPr>
        <p:spPr/>
        <p:txBody>
          <a:bodyPr/>
          <a:lstStyle/>
          <a:p>
            <a:fld id="{6D22F896-40B5-4ADD-8801-0D06FADFA095}" type="slidenum">
              <a:rPr lang="en-US" smtClean="0"/>
              <a:t>33</a:t>
            </a:fld>
            <a:endParaRPr lang="en-US" dirty="0"/>
          </a:p>
        </p:txBody>
      </p:sp>
    </p:spTree>
    <p:extLst>
      <p:ext uri="{BB962C8B-B14F-4D97-AF65-F5344CB8AC3E}">
        <p14:creationId xmlns:p14="http://schemas.microsoft.com/office/powerpoint/2010/main" val="40830467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Early Unreduced Retirement scenarios for any member who is aged </a:t>
            </a:r>
            <a:r>
              <a:rPr lang="en-US" sz="2400" b="1" u="sng" dirty="0" smtClean="0"/>
              <a:t>60 with 30 years of credited service in one plan</a:t>
            </a:r>
            <a:endParaRPr lang="en-CA" sz="2400" b="1" u="sng" dirty="0"/>
          </a:p>
        </p:txBody>
      </p:sp>
      <p:sp>
        <p:nvSpPr>
          <p:cNvPr id="3" name="Text Placeholder 2"/>
          <p:cNvSpPr>
            <a:spLocks noGrp="1"/>
          </p:cNvSpPr>
          <p:nvPr>
            <p:ph type="body" idx="1"/>
          </p:nvPr>
        </p:nvSpPr>
        <p:spPr/>
        <p:txBody>
          <a:bodyPr>
            <a:normAutofit fontScale="70000" lnSpcReduction="20000"/>
          </a:bodyPr>
          <a:lstStyle/>
          <a:p>
            <a:r>
              <a:rPr lang="en-CA" sz="2600" dirty="0" err="1"/>
              <a:t>U</a:t>
            </a:r>
            <a:r>
              <a:rPr lang="en-CA" sz="1900" dirty="0" err="1"/>
              <a:t>of</a:t>
            </a:r>
            <a:r>
              <a:rPr lang="en-CA" sz="2600" dirty="0" err="1"/>
              <a:t>G</a:t>
            </a:r>
            <a:r>
              <a:rPr lang="en-CA" sz="2600" dirty="0"/>
              <a:t> Retirement Plan </a:t>
            </a:r>
            <a:r>
              <a:rPr lang="en-CA" sz="2600" dirty="0" smtClean="0"/>
              <a:t> </a:t>
            </a:r>
            <a:r>
              <a:rPr lang="en-CA" sz="1400" dirty="0" smtClean="0"/>
              <a:t>(100 % Service In this plan)</a:t>
            </a:r>
          </a:p>
          <a:p>
            <a:r>
              <a:rPr lang="en-US" dirty="0" smtClean="0"/>
              <a:t>Early unreduced retirement (EUR)</a:t>
            </a:r>
            <a:endParaRPr lang="en-CA" dirty="0"/>
          </a:p>
        </p:txBody>
      </p:sp>
      <p:sp>
        <p:nvSpPr>
          <p:cNvPr id="4" name="Content Placeholder 3"/>
          <p:cNvSpPr>
            <a:spLocks noGrp="1"/>
          </p:cNvSpPr>
          <p:nvPr>
            <p:ph sz="half" idx="2"/>
          </p:nvPr>
        </p:nvSpPr>
        <p:spPr>
          <a:xfrm>
            <a:off x="1447191" y="2824269"/>
            <a:ext cx="4645152" cy="3253258"/>
          </a:xfrm>
        </p:spPr>
        <p:txBody>
          <a:bodyPr>
            <a:normAutofit/>
          </a:bodyPr>
          <a:lstStyle/>
          <a:p>
            <a:r>
              <a:rPr lang="en-US" sz="2900" dirty="0" smtClean="0"/>
              <a:t>Member aged 60 with Factor 90 has met both criteria so NO reduction on member’s pension starting at 29,006 $</a:t>
            </a:r>
          </a:p>
          <a:p>
            <a:endParaRPr lang="en-CA" dirty="0"/>
          </a:p>
        </p:txBody>
      </p:sp>
      <p:sp>
        <p:nvSpPr>
          <p:cNvPr id="5" name="Text Placeholder 4"/>
          <p:cNvSpPr>
            <a:spLocks noGrp="1"/>
          </p:cNvSpPr>
          <p:nvPr>
            <p:ph type="body" sz="quarter" idx="3"/>
          </p:nvPr>
        </p:nvSpPr>
        <p:spPr/>
        <p:txBody>
          <a:bodyPr>
            <a:normAutofit fontScale="70000" lnSpcReduction="20000"/>
          </a:bodyPr>
          <a:lstStyle/>
          <a:p>
            <a:r>
              <a:rPr lang="en-US" sz="2600" dirty="0" smtClean="0"/>
              <a:t>UPP3 JSPP Framework </a:t>
            </a:r>
            <a:r>
              <a:rPr lang="en-US" sz="1600" dirty="0" smtClean="0"/>
              <a:t>(100 % service in this plan)</a:t>
            </a:r>
          </a:p>
          <a:p>
            <a:r>
              <a:rPr lang="en-US" dirty="0" smtClean="0"/>
              <a:t>Early Unreduced Retirement (EUR)</a:t>
            </a:r>
            <a:endParaRPr lang="en-CA" dirty="0"/>
          </a:p>
        </p:txBody>
      </p:sp>
      <p:sp>
        <p:nvSpPr>
          <p:cNvPr id="6" name="Content Placeholder 5"/>
          <p:cNvSpPr>
            <a:spLocks noGrp="1"/>
          </p:cNvSpPr>
          <p:nvPr>
            <p:ph sz="quarter" idx="4"/>
          </p:nvPr>
        </p:nvSpPr>
        <p:spPr>
          <a:xfrm>
            <a:off x="6338471" y="2821492"/>
            <a:ext cx="5317821" cy="3496182"/>
          </a:xfrm>
        </p:spPr>
        <p:txBody>
          <a:bodyPr>
            <a:normAutofit lnSpcReduction="10000"/>
          </a:bodyPr>
          <a:lstStyle/>
          <a:p>
            <a:r>
              <a:rPr lang="en-US" dirty="0" smtClean="0"/>
              <a:t>Minimum Age of 62 and Factor 80 (Age + Credited Service) (62/80) is required for EUR</a:t>
            </a:r>
          </a:p>
          <a:p>
            <a:r>
              <a:rPr lang="en-US" dirty="0" smtClean="0"/>
              <a:t>Initial pension of 28,771.20 $</a:t>
            </a:r>
          </a:p>
          <a:p>
            <a:r>
              <a:rPr lang="en-US" dirty="0" smtClean="0"/>
              <a:t>Member does not meet Minimum Age 62 so reduction from NRA(65) is applied.</a:t>
            </a:r>
          </a:p>
          <a:p>
            <a:r>
              <a:rPr lang="en-US" dirty="0" smtClean="0"/>
              <a:t>5 years away X 5 %/year = 25 % reduction imposed = 7,192.80 $</a:t>
            </a:r>
          </a:p>
          <a:p>
            <a:r>
              <a:rPr lang="en-US" dirty="0" smtClean="0"/>
              <a:t>Initial pension is therefore </a:t>
            </a:r>
            <a:r>
              <a:rPr lang="en-US" sz="2400" b="1" dirty="0" smtClean="0"/>
              <a:t>21,578.40 $</a:t>
            </a:r>
          </a:p>
          <a:p>
            <a:endParaRPr lang="en-US" dirty="0" smtClean="0"/>
          </a:p>
          <a:p>
            <a:endParaRPr lang="en-US" dirty="0" smtClean="0"/>
          </a:p>
        </p:txBody>
      </p:sp>
      <p:sp>
        <p:nvSpPr>
          <p:cNvPr id="9" name="Slide Number Placeholder 8"/>
          <p:cNvSpPr>
            <a:spLocks noGrp="1"/>
          </p:cNvSpPr>
          <p:nvPr>
            <p:ph type="sldNum" sz="quarter" idx="12"/>
          </p:nvPr>
        </p:nvSpPr>
        <p:spPr/>
        <p:txBody>
          <a:bodyPr/>
          <a:lstStyle/>
          <a:p>
            <a:fld id="{6D22F896-40B5-4ADD-8801-0D06FADFA095}" type="slidenum">
              <a:rPr lang="en-US" smtClean="0"/>
              <a:t>34</a:t>
            </a:fld>
            <a:endParaRPr lang="en-US" dirty="0"/>
          </a:p>
        </p:txBody>
      </p:sp>
    </p:spTree>
    <p:extLst>
      <p:ext uri="{BB962C8B-B14F-4D97-AF65-F5344CB8AC3E}">
        <p14:creationId xmlns:p14="http://schemas.microsoft.com/office/powerpoint/2010/main" val="17671046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Early Unreduced Retirement scenarios for any member who is aged 60 with 30 years of credited </a:t>
            </a:r>
            <a:r>
              <a:rPr lang="en-US" sz="2400" dirty="0" smtClean="0"/>
              <a:t>service split evenly in both plans.</a:t>
            </a:r>
            <a:endParaRPr lang="en-CA" sz="2400" dirty="0"/>
          </a:p>
        </p:txBody>
      </p:sp>
      <p:sp>
        <p:nvSpPr>
          <p:cNvPr id="3" name="Content Placeholder 2"/>
          <p:cNvSpPr>
            <a:spLocks noGrp="1"/>
          </p:cNvSpPr>
          <p:nvPr>
            <p:ph idx="1"/>
          </p:nvPr>
        </p:nvSpPr>
        <p:spPr>
          <a:xfrm>
            <a:off x="512816" y="1932605"/>
            <a:ext cx="11480800" cy="4329650"/>
          </a:xfrm>
        </p:spPr>
        <p:txBody>
          <a:bodyPr>
            <a:normAutofit fontScale="55000" lnSpcReduction="20000"/>
          </a:bodyPr>
          <a:lstStyle/>
          <a:p>
            <a:r>
              <a:rPr lang="en-US" sz="2900" dirty="0" smtClean="0"/>
              <a:t>The </a:t>
            </a:r>
            <a:r>
              <a:rPr lang="en-US" sz="2900" dirty="0"/>
              <a:t>calculations would be done for each segment </a:t>
            </a:r>
            <a:r>
              <a:rPr lang="en-US" sz="2900" dirty="0" smtClean="0"/>
              <a:t>of member’s </a:t>
            </a:r>
            <a:r>
              <a:rPr lang="en-US" sz="2900" dirty="0"/>
              <a:t>career such that the 15 years of service in the UGRP would not be reduced because the minimum age of 60 and the 90 Factor have been met.  The UGRP section of credited service would be in the amount of:</a:t>
            </a:r>
          </a:p>
          <a:p>
            <a:pPr lvl="1"/>
            <a:r>
              <a:rPr lang="en-US" sz="2700" dirty="0" smtClean="0"/>
              <a:t>($ </a:t>
            </a:r>
            <a:r>
              <a:rPr lang="en-US" sz="2700" dirty="0"/>
              <a:t>29,005.80 x (15 years in UGRP/30 total years of service)) = </a:t>
            </a:r>
            <a:r>
              <a:rPr lang="en-US" sz="3600" dirty="0"/>
              <a:t>$14,502.90</a:t>
            </a:r>
          </a:p>
          <a:p>
            <a:r>
              <a:rPr lang="en-US" sz="2900" dirty="0"/>
              <a:t>T</a:t>
            </a:r>
            <a:r>
              <a:rPr lang="en-US" sz="2900" dirty="0" smtClean="0"/>
              <a:t>he </a:t>
            </a:r>
            <a:r>
              <a:rPr lang="en-US" sz="2900" dirty="0"/>
              <a:t>calculation for the last 15 years of service for Chris would be done using the EUR provisions of the UPP3 and that segment would be calculated this way:</a:t>
            </a:r>
          </a:p>
          <a:p>
            <a:pPr lvl="1"/>
            <a:r>
              <a:rPr lang="en-US" sz="2700" dirty="0" smtClean="0"/>
              <a:t>(($ </a:t>
            </a:r>
            <a:r>
              <a:rPr lang="en-US" sz="2700" dirty="0"/>
              <a:t>28,771.20 X (15 years in UPP3/30 total years)) – 25 %) </a:t>
            </a:r>
          </a:p>
          <a:p>
            <a:r>
              <a:rPr lang="en-US" sz="2900" dirty="0"/>
              <a:t>The 25 % reductions is based on a 5 % penalty per year from NRA (65) which is 5 % x (65 – Age at retirement) = 5 % x </a:t>
            </a:r>
            <a:r>
              <a:rPr lang="en-US" sz="2900" dirty="0" smtClean="0"/>
              <a:t>(65 </a:t>
            </a:r>
            <a:r>
              <a:rPr lang="en-US" sz="2900" dirty="0"/>
              <a:t>– 60) </a:t>
            </a:r>
            <a:r>
              <a:rPr lang="en-US" sz="2900" dirty="0" smtClean="0"/>
              <a:t>	</a:t>
            </a:r>
            <a:r>
              <a:rPr lang="en-US" sz="2900" smtClean="0"/>
              <a:t>=  5 </a:t>
            </a:r>
            <a:r>
              <a:rPr lang="en-US" sz="2900" dirty="0"/>
              <a:t>% X 5 = 25 %</a:t>
            </a:r>
          </a:p>
          <a:p>
            <a:pPr marL="914400" lvl="2" indent="0">
              <a:buNone/>
            </a:pPr>
            <a:r>
              <a:rPr lang="en-US" sz="2500" dirty="0"/>
              <a:t>= $14,385.60 – $ </a:t>
            </a:r>
            <a:r>
              <a:rPr lang="en-US" sz="2500" dirty="0" smtClean="0"/>
              <a:t>3,596.40</a:t>
            </a:r>
          </a:p>
          <a:p>
            <a:pPr marL="914400" lvl="2" indent="0">
              <a:buNone/>
            </a:pPr>
            <a:r>
              <a:rPr lang="en-US" sz="2900" dirty="0" smtClean="0"/>
              <a:t>= </a:t>
            </a:r>
            <a:r>
              <a:rPr lang="en-US" sz="3600" dirty="0"/>
              <a:t>$ 10,789.20</a:t>
            </a:r>
          </a:p>
          <a:p>
            <a:r>
              <a:rPr lang="en-US" sz="2900" dirty="0" smtClean="0"/>
              <a:t>Member’s </a:t>
            </a:r>
            <a:r>
              <a:rPr lang="en-US" sz="2900" dirty="0"/>
              <a:t>total initial pension would be $14,502.90 + $10,789.20 = </a:t>
            </a:r>
            <a:r>
              <a:rPr lang="en-US" sz="5100" dirty="0"/>
              <a:t>$</a:t>
            </a:r>
            <a:r>
              <a:rPr lang="en-US" sz="5100" dirty="0" smtClean="0"/>
              <a:t>25,292.10</a:t>
            </a:r>
            <a:r>
              <a:rPr lang="en-US" dirty="0" smtClean="0"/>
              <a:t>  </a:t>
            </a:r>
            <a:r>
              <a:rPr lang="en-US" sz="3300" dirty="0" smtClean="0"/>
              <a:t>compared to </a:t>
            </a:r>
            <a:r>
              <a:rPr lang="en-US" sz="3600" dirty="0" smtClean="0"/>
              <a:t>29,005.80 $</a:t>
            </a:r>
            <a:r>
              <a:rPr lang="en-US" sz="3300" dirty="0" smtClean="0"/>
              <a:t> if all service in UGRP and </a:t>
            </a:r>
            <a:r>
              <a:rPr lang="en-US" sz="3600" dirty="0" smtClean="0"/>
              <a:t>21,578.40 $ </a:t>
            </a:r>
            <a:r>
              <a:rPr lang="en-US" sz="3300" dirty="0" smtClean="0"/>
              <a:t>if all service was in UPP3.</a:t>
            </a:r>
            <a:endParaRPr lang="en-US" sz="3300" dirty="0"/>
          </a:p>
          <a:p>
            <a:endParaRPr lang="en-CA" dirty="0"/>
          </a:p>
        </p:txBody>
      </p:sp>
      <p:sp>
        <p:nvSpPr>
          <p:cNvPr id="6" name="Slide Number Placeholder 5"/>
          <p:cNvSpPr>
            <a:spLocks noGrp="1"/>
          </p:cNvSpPr>
          <p:nvPr>
            <p:ph type="sldNum" sz="quarter" idx="12"/>
          </p:nvPr>
        </p:nvSpPr>
        <p:spPr/>
        <p:txBody>
          <a:bodyPr/>
          <a:lstStyle/>
          <a:p>
            <a:fld id="{6D22F896-40B5-4ADD-8801-0D06FADFA095}" type="slidenum">
              <a:rPr lang="en-US" smtClean="0"/>
              <a:t>35</a:t>
            </a:fld>
            <a:endParaRPr lang="en-US" dirty="0"/>
          </a:p>
        </p:txBody>
      </p:sp>
    </p:spTree>
    <p:extLst>
      <p:ext uri="{BB962C8B-B14F-4D97-AF65-F5344CB8AC3E}">
        <p14:creationId xmlns:p14="http://schemas.microsoft.com/office/powerpoint/2010/main" val="21025176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Governance Issues</a:t>
            </a:r>
            <a:endParaRPr lang="en-CA" dirty="0"/>
          </a:p>
        </p:txBody>
      </p:sp>
      <p:sp>
        <p:nvSpPr>
          <p:cNvPr id="4" name="Slide Number Placeholder 3"/>
          <p:cNvSpPr>
            <a:spLocks noGrp="1"/>
          </p:cNvSpPr>
          <p:nvPr>
            <p:ph type="sldNum" sz="quarter" idx="12"/>
          </p:nvPr>
        </p:nvSpPr>
        <p:spPr/>
        <p:txBody>
          <a:bodyPr/>
          <a:lstStyle/>
          <a:p>
            <a:fld id="{6D22F896-40B5-4ADD-8801-0D06FADFA095}" type="slidenum">
              <a:rPr lang="en-US" smtClean="0"/>
              <a:t>36</a:t>
            </a:fld>
            <a:endParaRPr lang="en-US" dirty="0"/>
          </a:p>
        </p:txBody>
      </p:sp>
    </p:spTree>
    <p:extLst>
      <p:ext uri="{BB962C8B-B14F-4D97-AF65-F5344CB8AC3E}">
        <p14:creationId xmlns:p14="http://schemas.microsoft.com/office/powerpoint/2010/main" val="5762480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Governance in a JSPP</a:t>
            </a:r>
            <a:endParaRPr lang="en-CA" dirty="0"/>
          </a:p>
        </p:txBody>
      </p:sp>
      <p:sp>
        <p:nvSpPr>
          <p:cNvPr id="3" name="Content Placeholder 2"/>
          <p:cNvSpPr>
            <a:spLocks noGrp="1"/>
          </p:cNvSpPr>
          <p:nvPr>
            <p:ph idx="1"/>
          </p:nvPr>
        </p:nvSpPr>
        <p:spPr>
          <a:xfrm>
            <a:off x="1103236" y="1853754"/>
            <a:ext cx="9603275" cy="4172577"/>
          </a:xfrm>
        </p:spPr>
        <p:txBody>
          <a:bodyPr>
            <a:normAutofit fontScale="92500" lnSpcReduction="20000"/>
          </a:bodyPr>
          <a:lstStyle/>
          <a:p>
            <a:r>
              <a:rPr lang="en-US" sz="2600" dirty="0" smtClean="0"/>
              <a:t> A Jointly Sponsored Pension Plan (JSPP) is one where both benefits (surpluses) and risks (deficits) are shared equally (50-50) between the two (2) sponsors – Employer Sponsor &amp; </a:t>
            </a:r>
            <a:r>
              <a:rPr lang="en-US" sz="2600" dirty="0" err="1" smtClean="0"/>
              <a:t>Labour</a:t>
            </a:r>
            <a:r>
              <a:rPr lang="en-US" sz="2600" dirty="0" smtClean="0"/>
              <a:t> Sponsor</a:t>
            </a:r>
          </a:p>
          <a:p>
            <a:r>
              <a:rPr lang="en-US" sz="2600" dirty="0" smtClean="0"/>
              <a:t>Management sits on one side and has one (1) vote while the plan members sit on the other also with one (1) vote.</a:t>
            </a:r>
          </a:p>
          <a:p>
            <a:r>
              <a:rPr lang="en-US" sz="2600" dirty="0" smtClean="0"/>
              <a:t>Any change to benefits and/or contribution rates is determined by consensus since each side has 50 % of the decision making power.</a:t>
            </a:r>
          </a:p>
          <a:p>
            <a:r>
              <a:rPr lang="en-US" sz="2600" dirty="0" smtClean="0"/>
              <a:t>Other JSPPs in the sector (OMERS, HOOPP, OTPP, and </a:t>
            </a:r>
            <a:r>
              <a:rPr lang="en-US" sz="2600" dirty="0" err="1" smtClean="0"/>
              <a:t>OPTrust</a:t>
            </a:r>
            <a:r>
              <a:rPr lang="en-US" sz="2600" dirty="0" smtClean="0"/>
              <a:t> for example) have some type of an </a:t>
            </a:r>
            <a:r>
              <a:rPr lang="en-US" sz="2600" dirty="0"/>
              <a:t>a</a:t>
            </a:r>
            <a:r>
              <a:rPr lang="en-US" sz="2600" dirty="0" smtClean="0"/>
              <a:t>dministrative board, appointed by the Sponsors, that is responsible for investing the assets.</a:t>
            </a:r>
          </a:p>
          <a:p>
            <a:endParaRPr lang="en-CA" dirty="0"/>
          </a:p>
        </p:txBody>
      </p:sp>
      <p:sp>
        <p:nvSpPr>
          <p:cNvPr id="4" name="Slide Number Placeholder 3"/>
          <p:cNvSpPr>
            <a:spLocks noGrp="1"/>
          </p:cNvSpPr>
          <p:nvPr>
            <p:ph type="sldNum" sz="quarter" idx="12"/>
          </p:nvPr>
        </p:nvSpPr>
        <p:spPr/>
        <p:txBody>
          <a:bodyPr/>
          <a:lstStyle/>
          <a:p>
            <a:fld id="{6D22F896-40B5-4ADD-8801-0D06FADFA095}" type="slidenum">
              <a:rPr lang="en-US" smtClean="0"/>
              <a:t>37</a:t>
            </a:fld>
            <a:endParaRPr lang="en-US" dirty="0"/>
          </a:p>
        </p:txBody>
      </p:sp>
    </p:spTree>
    <p:extLst>
      <p:ext uri="{BB962C8B-B14F-4D97-AF65-F5344CB8AC3E}">
        <p14:creationId xmlns:p14="http://schemas.microsoft.com/office/powerpoint/2010/main" val="21297149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Governance in the UPP3</a:t>
            </a:r>
            <a:endParaRPr lang="en-CA" dirty="0"/>
          </a:p>
        </p:txBody>
      </p:sp>
      <p:sp>
        <p:nvSpPr>
          <p:cNvPr id="3" name="Content Placeholder 2"/>
          <p:cNvSpPr>
            <a:spLocks noGrp="1"/>
          </p:cNvSpPr>
          <p:nvPr>
            <p:ph idx="1"/>
          </p:nvPr>
        </p:nvSpPr>
        <p:spPr>
          <a:xfrm>
            <a:off x="885569" y="1972189"/>
            <a:ext cx="11112137" cy="4210897"/>
          </a:xfrm>
        </p:spPr>
        <p:txBody>
          <a:bodyPr>
            <a:normAutofit lnSpcReduction="10000"/>
          </a:bodyPr>
          <a:lstStyle/>
          <a:p>
            <a:r>
              <a:rPr lang="en-US" dirty="0" smtClean="0"/>
              <a:t>Employers have consistently pushed to have the non-unionized &amp; non-organized employees (who are mostly managers) to have a meaningful voice on the </a:t>
            </a:r>
            <a:r>
              <a:rPr lang="en-US" dirty="0" err="1" smtClean="0"/>
              <a:t>Labour</a:t>
            </a:r>
            <a:r>
              <a:rPr lang="en-US" dirty="0" smtClean="0"/>
              <a:t> Sponsor side even pushing that they have a dedicated seat with a vote on the </a:t>
            </a:r>
            <a:r>
              <a:rPr lang="en-US" dirty="0" err="1" smtClean="0"/>
              <a:t>Labour</a:t>
            </a:r>
            <a:r>
              <a:rPr lang="en-US" dirty="0" smtClean="0"/>
              <a:t> Sponsor side.</a:t>
            </a:r>
          </a:p>
          <a:p>
            <a:r>
              <a:rPr lang="en-US" dirty="0" smtClean="0"/>
              <a:t>For the </a:t>
            </a:r>
            <a:r>
              <a:rPr lang="en-US" dirty="0" err="1" smtClean="0"/>
              <a:t>Labour</a:t>
            </a:r>
            <a:r>
              <a:rPr lang="en-US" dirty="0" smtClean="0"/>
              <a:t> Coalition (CUPE, OPSEU, OSSTF, and </a:t>
            </a:r>
            <a:r>
              <a:rPr lang="en-US" dirty="0" err="1" smtClean="0"/>
              <a:t>Unifor</a:t>
            </a:r>
            <a:r>
              <a:rPr lang="en-US" dirty="0" smtClean="0"/>
              <a:t> along with the </a:t>
            </a:r>
            <a:r>
              <a:rPr lang="en-US" dirty="0"/>
              <a:t>F</a:t>
            </a:r>
            <a:r>
              <a:rPr lang="en-US" dirty="0" smtClean="0"/>
              <a:t>aculty Associations and USW) this was an untenable position since it clearly would dilute the </a:t>
            </a:r>
            <a:r>
              <a:rPr lang="en-US" dirty="0" err="1"/>
              <a:t>L</a:t>
            </a:r>
            <a:r>
              <a:rPr lang="en-US" dirty="0" err="1" smtClean="0"/>
              <a:t>abour</a:t>
            </a:r>
            <a:r>
              <a:rPr lang="en-US" dirty="0" smtClean="0"/>
              <a:t> Vote with having agents of the employer sitting on the side of </a:t>
            </a:r>
            <a:r>
              <a:rPr lang="en-US" dirty="0" err="1" smtClean="0"/>
              <a:t>Labour</a:t>
            </a:r>
            <a:r>
              <a:rPr lang="en-US" dirty="0" smtClean="0"/>
              <a:t>.</a:t>
            </a:r>
          </a:p>
          <a:p>
            <a:r>
              <a:rPr lang="en-US" dirty="0" smtClean="0"/>
              <a:t>The Employers (Guelph, Queen’s &amp; Toronto) reached a framework agreement with the Faculty Associations and USW during the summer of 2017 which included some provisions to determine what role non-unionized &amp; non-organized employees would have in the Governance model of the UPP3.</a:t>
            </a:r>
          </a:p>
          <a:p>
            <a:r>
              <a:rPr lang="en-US" dirty="0" smtClean="0"/>
              <a:t>We do not know what the official details are of any such framework agreement but for CUPE, OPSEU, OSSTF, and </a:t>
            </a:r>
            <a:r>
              <a:rPr lang="en-US" dirty="0" err="1" smtClean="0"/>
              <a:t>Unifor</a:t>
            </a:r>
            <a:r>
              <a:rPr lang="en-US" dirty="0" smtClean="0"/>
              <a:t> any deal would need to respect the 50-50 sharing of risks and benefits in a JSPP.  </a:t>
            </a:r>
            <a:endParaRPr lang="en-CA" dirty="0"/>
          </a:p>
        </p:txBody>
      </p:sp>
      <p:sp>
        <p:nvSpPr>
          <p:cNvPr id="4" name="Slide Number Placeholder 3"/>
          <p:cNvSpPr>
            <a:spLocks noGrp="1"/>
          </p:cNvSpPr>
          <p:nvPr>
            <p:ph type="sldNum" sz="quarter" idx="12"/>
          </p:nvPr>
        </p:nvSpPr>
        <p:spPr/>
        <p:txBody>
          <a:bodyPr/>
          <a:lstStyle/>
          <a:p>
            <a:fld id="{6D22F896-40B5-4ADD-8801-0D06FADFA095}" type="slidenum">
              <a:rPr lang="en-US" smtClean="0"/>
              <a:t>38</a:t>
            </a:fld>
            <a:endParaRPr lang="en-US" dirty="0"/>
          </a:p>
        </p:txBody>
      </p:sp>
    </p:spTree>
    <p:extLst>
      <p:ext uri="{BB962C8B-B14F-4D97-AF65-F5344CB8AC3E}">
        <p14:creationId xmlns:p14="http://schemas.microsoft.com/office/powerpoint/2010/main" val="38114413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CA" dirty="0"/>
          </a:p>
        </p:txBody>
      </p:sp>
      <p:sp>
        <p:nvSpPr>
          <p:cNvPr id="4" name="Slide Number Placeholder 3"/>
          <p:cNvSpPr>
            <a:spLocks noGrp="1"/>
          </p:cNvSpPr>
          <p:nvPr>
            <p:ph type="sldNum" sz="quarter" idx="12"/>
          </p:nvPr>
        </p:nvSpPr>
        <p:spPr/>
        <p:txBody>
          <a:bodyPr/>
          <a:lstStyle/>
          <a:p>
            <a:fld id="{6D22F896-40B5-4ADD-8801-0D06FADFA095}" type="slidenum">
              <a:rPr lang="en-US" smtClean="0"/>
              <a:t>39</a:t>
            </a:fld>
            <a:endParaRPr lang="en-US" dirty="0"/>
          </a:p>
        </p:txBody>
      </p:sp>
    </p:spTree>
    <p:extLst>
      <p:ext uri="{BB962C8B-B14F-4D97-AF65-F5344CB8AC3E}">
        <p14:creationId xmlns:p14="http://schemas.microsoft.com/office/powerpoint/2010/main" val="2106754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20"/>
            <a:ext cx="9603275" cy="645590"/>
          </a:xfrm>
        </p:spPr>
        <p:txBody>
          <a:bodyPr/>
          <a:lstStyle/>
          <a:p>
            <a:r>
              <a:rPr lang="en-US" dirty="0" smtClean="0"/>
              <a:t>What is the UPP3?</a:t>
            </a:r>
            <a:endParaRPr lang="en-CA" dirty="0"/>
          </a:p>
        </p:txBody>
      </p:sp>
      <p:sp>
        <p:nvSpPr>
          <p:cNvPr id="3" name="Content Placeholder 2"/>
          <p:cNvSpPr>
            <a:spLocks noGrp="1"/>
          </p:cNvSpPr>
          <p:nvPr>
            <p:ph idx="1"/>
          </p:nvPr>
        </p:nvSpPr>
        <p:spPr>
          <a:xfrm>
            <a:off x="1062183" y="2004291"/>
            <a:ext cx="10483272" cy="3462054"/>
          </a:xfrm>
        </p:spPr>
        <p:txBody>
          <a:bodyPr>
            <a:noAutofit/>
          </a:bodyPr>
          <a:lstStyle/>
          <a:p>
            <a:r>
              <a:rPr lang="en-US" sz="2400" dirty="0" smtClean="0"/>
              <a:t>More Ministry funding was provided to design a framework of the JSPP’s benefits and discussions were held during 2014-2016 where most Ontario Universities were participating. </a:t>
            </a:r>
          </a:p>
          <a:p>
            <a:r>
              <a:rPr lang="en-US" sz="2400" dirty="0" smtClean="0"/>
              <a:t>General consensus was reached amongst all groups that the final Jointly Sponsored Pension Plan (JSPP) would be a 2 Sponsor Model where the Employers and </a:t>
            </a:r>
            <a:r>
              <a:rPr lang="en-US" sz="2400" dirty="0" err="1" smtClean="0"/>
              <a:t>Labour</a:t>
            </a:r>
            <a:r>
              <a:rPr lang="en-US" sz="2400" dirty="0" smtClean="0"/>
              <a:t> would each have 50 % of the voting power.  </a:t>
            </a:r>
          </a:p>
          <a:p>
            <a:r>
              <a:rPr lang="en-US" sz="2400" dirty="0" smtClean="0"/>
              <a:t>Contributions would be 50-50 and the plan design costs would be in the 18 % to 20 % of salary mass.</a:t>
            </a:r>
          </a:p>
        </p:txBody>
      </p:sp>
      <p:sp>
        <p:nvSpPr>
          <p:cNvPr id="6" name="Slide Number Placeholder 5"/>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29788257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CA" dirty="0"/>
          </a:p>
        </p:txBody>
      </p:sp>
      <p:sp>
        <p:nvSpPr>
          <p:cNvPr id="3" name="Content Placeholder 2"/>
          <p:cNvSpPr>
            <a:spLocks noGrp="1"/>
          </p:cNvSpPr>
          <p:nvPr>
            <p:ph idx="1"/>
          </p:nvPr>
        </p:nvSpPr>
        <p:spPr/>
        <p:txBody>
          <a:bodyPr/>
          <a:lstStyle/>
          <a:p>
            <a:r>
              <a:rPr lang="en-US" dirty="0" smtClean="0"/>
              <a:t>Continue putting pressure on the University of Guelph and the other employers in the UPP3 to return to the table to resolve the outstanding issues which prevent us to agree to move towards the current framework.</a:t>
            </a:r>
          </a:p>
          <a:p>
            <a:r>
              <a:rPr lang="en-US" dirty="0" smtClean="0"/>
              <a:t>Keep the membership informed of changes in the UPP3 process.</a:t>
            </a:r>
          </a:p>
          <a:p>
            <a:r>
              <a:rPr lang="en-US" dirty="0" smtClean="0"/>
              <a:t>Work to ensure that any JSPP in the University sector in Ontario meets the needs of our members at the University of Guelph as well as in each institution where we represent members.  </a:t>
            </a:r>
          </a:p>
          <a:p>
            <a:endParaRPr lang="en-CA" dirty="0"/>
          </a:p>
        </p:txBody>
      </p:sp>
      <p:sp>
        <p:nvSpPr>
          <p:cNvPr id="4" name="Slide Number Placeholder 3"/>
          <p:cNvSpPr>
            <a:spLocks noGrp="1"/>
          </p:cNvSpPr>
          <p:nvPr>
            <p:ph type="sldNum" sz="quarter" idx="12"/>
          </p:nvPr>
        </p:nvSpPr>
        <p:spPr/>
        <p:txBody>
          <a:bodyPr/>
          <a:lstStyle/>
          <a:p>
            <a:fld id="{6D22F896-40B5-4ADD-8801-0D06FADFA095}" type="slidenum">
              <a:rPr lang="en-US" smtClean="0"/>
              <a:t>40</a:t>
            </a:fld>
            <a:endParaRPr lang="en-US" dirty="0"/>
          </a:p>
        </p:txBody>
      </p:sp>
    </p:spTree>
    <p:extLst>
      <p:ext uri="{BB962C8B-B14F-4D97-AF65-F5344CB8AC3E}">
        <p14:creationId xmlns:p14="http://schemas.microsoft.com/office/powerpoint/2010/main" val="4093770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UPP Guiding Principles </a:t>
            </a:r>
            <a:r>
              <a:rPr lang="en-US" dirty="0" smtClean="0">
                <a:sym typeface="Wingdings" panose="05000000000000000000" pitchFamily="2" charset="2"/>
              </a:rPr>
              <a:t> </a:t>
            </a:r>
            <a:r>
              <a:rPr lang="en-US" smtClean="0">
                <a:sym typeface="Wingdings" panose="05000000000000000000" pitchFamily="2" charset="2"/>
              </a:rPr>
              <a:t>(Commentary)</a:t>
            </a:r>
            <a:endParaRPr lang="en-CA" dirty="0"/>
          </a:p>
        </p:txBody>
      </p:sp>
      <p:sp>
        <p:nvSpPr>
          <p:cNvPr id="3" name="Content Placeholder 2"/>
          <p:cNvSpPr>
            <a:spLocks noGrp="1"/>
          </p:cNvSpPr>
          <p:nvPr>
            <p:ph idx="1"/>
          </p:nvPr>
        </p:nvSpPr>
        <p:spPr>
          <a:xfrm>
            <a:off x="805294" y="1968107"/>
            <a:ext cx="11196205" cy="3985018"/>
          </a:xfrm>
        </p:spPr>
        <p:txBody>
          <a:bodyPr>
            <a:normAutofit fontScale="55000" lnSpcReduction="20000"/>
          </a:bodyPr>
          <a:lstStyle/>
          <a:p>
            <a:r>
              <a:rPr lang="en-US" sz="3800" dirty="0"/>
              <a:t>Voluntary </a:t>
            </a:r>
            <a:r>
              <a:rPr lang="en-US" sz="3800" dirty="0" smtClean="0"/>
              <a:t>participation</a:t>
            </a:r>
            <a:r>
              <a:rPr lang="en-US" sz="3800" dirty="0"/>
              <a:t> </a:t>
            </a:r>
            <a:r>
              <a:rPr lang="en-US" sz="3800" dirty="0" smtClean="0">
                <a:sym typeface="Wingdings" panose="05000000000000000000" pitchFamily="2" charset="2"/>
              </a:rPr>
              <a:t></a:t>
            </a:r>
            <a:r>
              <a:rPr lang="en-US" sz="3800" dirty="0" smtClean="0"/>
              <a:t>(Collective </a:t>
            </a:r>
            <a:r>
              <a:rPr lang="en-US" sz="3800" dirty="0"/>
              <a:t>bargaining remains legitimate </a:t>
            </a:r>
            <a:r>
              <a:rPr lang="en-US" sz="3800" dirty="0" smtClean="0"/>
              <a:t>process so important that new JSPP benefits are not significantly less than current plan features)  </a:t>
            </a:r>
            <a:endParaRPr lang="en-US" sz="3800" dirty="0"/>
          </a:p>
          <a:p>
            <a:r>
              <a:rPr lang="en-US" sz="3800" dirty="0"/>
              <a:t>Non – </a:t>
            </a:r>
            <a:r>
              <a:rPr lang="en-US" sz="3800" dirty="0" smtClean="0"/>
              <a:t>statutory  </a:t>
            </a:r>
            <a:r>
              <a:rPr lang="en-US" sz="3800" dirty="0" smtClean="0">
                <a:sym typeface="Wingdings" panose="05000000000000000000" pitchFamily="2" charset="2"/>
              </a:rPr>
              <a:t> </a:t>
            </a:r>
            <a:r>
              <a:rPr lang="en-US" sz="3800" dirty="0" smtClean="0"/>
              <a:t>(Government should not legislate a plan)</a:t>
            </a:r>
            <a:endParaRPr lang="en-US" sz="3800" dirty="0"/>
          </a:p>
          <a:p>
            <a:r>
              <a:rPr lang="en-US" sz="3800" dirty="0"/>
              <a:t>Exemption from solvency valuations and </a:t>
            </a:r>
            <a:r>
              <a:rPr lang="en-US" sz="3800" dirty="0" smtClean="0"/>
              <a:t>funding </a:t>
            </a:r>
            <a:r>
              <a:rPr lang="en-US" sz="3800" dirty="0" smtClean="0">
                <a:sym typeface="Wingdings" panose="05000000000000000000" pitchFamily="2" charset="2"/>
              </a:rPr>
              <a:t> (Significant financial gain for the Universities)</a:t>
            </a:r>
            <a:endParaRPr lang="en-US" sz="3800" dirty="0"/>
          </a:p>
          <a:p>
            <a:r>
              <a:rPr lang="en-US" sz="3800" dirty="0"/>
              <a:t>Guaranteed formula </a:t>
            </a:r>
            <a:r>
              <a:rPr lang="en-US" sz="3800" dirty="0" smtClean="0"/>
              <a:t>pension </a:t>
            </a:r>
            <a:r>
              <a:rPr lang="en-US" sz="3800" dirty="0" smtClean="0">
                <a:sym typeface="Wingdings" panose="05000000000000000000" pitchFamily="2" charset="2"/>
              </a:rPr>
              <a:t> </a:t>
            </a:r>
            <a:r>
              <a:rPr lang="en-US" sz="3800" dirty="0" smtClean="0"/>
              <a:t>(Same type of Defined Benefit (DB) Pension Plan as </a:t>
            </a:r>
            <a:r>
              <a:rPr lang="en-US" sz="3800" dirty="0" err="1" smtClean="0"/>
              <a:t>UofG</a:t>
            </a:r>
            <a:r>
              <a:rPr lang="en-US" sz="3800" dirty="0" smtClean="0"/>
              <a:t> Retirement Plan)</a:t>
            </a:r>
            <a:endParaRPr lang="en-US" sz="3800" dirty="0"/>
          </a:p>
          <a:p>
            <a:r>
              <a:rPr lang="en-US" sz="3800" dirty="0"/>
              <a:t>Fully funded on going concern basis at </a:t>
            </a:r>
            <a:r>
              <a:rPr lang="en-US" sz="3800" dirty="0" smtClean="0"/>
              <a:t>inception </a:t>
            </a:r>
            <a:r>
              <a:rPr lang="en-US" sz="3800" dirty="0" smtClean="0">
                <a:sym typeface="Wingdings" panose="05000000000000000000" pitchFamily="2" charset="2"/>
              </a:rPr>
              <a:t> (Employer must pay for all deficits to current plan)</a:t>
            </a:r>
            <a:endParaRPr lang="en-US" sz="3800" dirty="0"/>
          </a:p>
          <a:p>
            <a:r>
              <a:rPr lang="en-US" sz="3800" dirty="0"/>
              <a:t>Open data </a:t>
            </a:r>
            <a:r>
              <a:rPr lang="en-US" sz="3800" dirty="0" smtClean="0"/>
              <a:t>sharing throughout the process </a:t>
            </a:r>
            <a:r>
              <a:rPr lang="en-US" sz="3800" dirty="0" smtClean="0">
                <a:sym typeface="Wingdings" panose="05000000000000000000" pitchFamily="2" charset="2"/>
              </a:rPr>
              <a:t> (Only way to achieve a fair deal)</a:t>
            </a:r>
            <a:endParaRPr lang="en-US" sz="3800" dirty="0"/>
          </a:p>
          <a:p>
            <a:pPr marL="0" indent="0">
              <a:buNone/>
            </a:pPr>
            <a:endParaRPr lang="en-CA" dirty="0"/>
          </a:p>
        </p:txBody>
      </p:sp>
      <p:sp>
        <p:nvSpPr>
          <p:cNvPr id="6" name="Slide Number Placeholder 5"/>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182400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20"/>
            <a:ext cx="9603275" cy="645590"/>
          </a:xfrm>
        </p:spPr>
        <p:txBody>
          <a:bodyPr/>
          <a:lstStyle/>
          <a:p>
            <a:r>
              <a:rPr lang="en-US" dirty="0" smtClean="0"/>
              <a:t>Where are we with the UPP3 now?</a:t>
            </a:r>
            <a:endParaRPr lang="en-CA" dirty="0"/>
          </a:p>
        </p:txBody>
      </p:sp>
      <p:sp>
        <p:nvSpPr>
          <p:cNvPr id="3" name="Content Placeholder 2"/>
          <p:cNvSpPr>
            <a:spLocks noGrp="1"/>
          </p:cNvSpPr>
          <p:nvPr>
            <p:ph idx="1"/>
          </p:nvPr>
        </p:nvSpPr>
        <p:spPr>
          <a:xfrm>
            <a:off x="1062183" y="2004291"/>
            <a:ext cx="10483272" cy="3462054"/>
          </a:xfrm>
        </p:spPr>
        <p:txBody>
          <a:bodyPr>
            <a:noAutofit/>
          </a:bodyPr>
          <a:lstStyle/>
          <a:p>
            <a:r>
              <a:rPr lang="en-US" sz="2800" dirty="0" smtClean="0"/>
              <a:t>By mid-2016 only a core group of 6 or 7 Universities remained involved and by early 2017 only 3 Universities (Guelph, Queen’s and Toronto) were actively participating in discussions with the </a:t>
            </a:r>
            <a:r>
              <a:rPr lang="en-US" sz="2800" dirty="0" err="1" smtClean="0"/>
              <a:t>Labour</a:t>
            </a:r>
            <a:r>
              <a:rPr lang="en-US" sz="2800" dirty="0" smtClean="0"/>
              <a:t> Coalition.</a:t>
            </a:r>
          </a:p>
          <a:p>
            <a:r>
              <a:rPr lang="en-US" sz="2800" dirty="0" smtClean="0"/>
              <a:t>Rather than going through COU and OCUFA, discussions were now being held with the 3 remaining universities with the help of experienced </a:t>
            </a:r>
            <a:r>
              <a:rPr lang="en-US" sz="2800" dirty="0" err="1" smtClean="0"/>
              <a:t>labour</a:t>
            </a:r>
            <a:r>
              <a:rPr lang="en-US" sz="2800" dirty="0" smtClean="0"/>
              <a:t> mediators. </a:t>
            </a:r>
          </a:p>
        </p:txBody>
      </p:sp>
      <p:sp>
        <p:nvSpPr>
          <p:cNvPr id="6" name="Slide Number Placeholder 5"/>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1297997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 with the UPP3 at this time?</a:t>
            </a:r>
            <a:endParaRPr lang="en-CA" dirty="0"/>
          </a:p>
        </p:txBody>
      </p:sp>
      <p:sp>
        <p:nvSpPr>
          <p:cNvPr id="3" name="Content Placeholder 2"/>
          <p:cNvSpPr>
            <a:spLocks noGrp="1"/>
          </p:cNvSpPr>
          <p:nvPr>
            <p:ph idx="1"/>
          </p:nvPr>
        </p:nvSpPr>
        <p:spPr>
          <a:xfrm>
            <a:off x="1200151" y="2015732"/>
            <a:ext cx="9854704" cy="3450613"/>
          </a:xfrm>
        </p:spPr>
        <p:txBody>
          <a:bodyPr>
            <a:normAutofit fontScale="77500" lnSpcReduction="20000"/>
          </a:bodyPr>
          <a:lstStyle/>
          <a:p>
            <a:r>
              <a:rPr lang="en-US" sz="3200" dirty="0"/>
              <a:t>The </a:t>
            </a:r>
            <a:r>
              <a:rPr lang="en-US" sz="3200" dirty="0" err="1"/>
              <a:t>Labour</a:t>
            </a:r>
            <a:r>
              <a:rPr lang="en-US" sz="3200" dirty="0"/>
              <a:t> Coalition </a:t>
            </a:r>
            <a:r>
              <a:rPr lang="en-US" sz="3200" dirty="0" smtClean="0"/>
              <a:t>(CUPE, OPSEU, OSSTF, </a:t>
            </a:r>
            <a:r>
              <a:rPr lang="en-US" sz="3200" dirty="0" err="1" smtClean="0"/>
              <a:t>Unifor</a:t>
            </a:r>
            <a:r>
              <a:rPr lang="en-US" sz="3200" dirty="0" smtClean="0"/>
              <a:t>, and USW) held </a:t>
            </a:r>
            <a:r>
              <a:rPr lang="en-US" sz="3200" dirty="0"/>
              <a:t>firm until the </a:t>
            </a:r>
            <a:r>
              <a:rPr lang="en-US" sz="3200" dirty="0" smtClean="0"/>
              <a:t>end of June 2017.</a:t>
            </a:r>
          </a:p>
          <a:p>
            <a:r>
              <a:rPr lang="en-US" sz="3200" dirty="0" smtClean="0"/>
              <a:t>Unfortunately, the </a:t>
            </a:r>
            <a:r>
              <a:rPr lang="en-US" sz="3200" dirty="0"/>
              <a:t>3 Faculty </a:t>
            </a:r>
            <a:r>
              <a:rPr lang="en-US" sz="3200" dirty="0" smtClean="0"/>
              <a:t>Associations (UTFA, QUFA, &amp; UGFA) </a:t>
            </a:r>
            <a:r>
              <a:rPr lang="en-US" sz="3200" dirty="0"/>
              <a:t>and the USW reached a tentative agreement with the employer side on a JSPP framework agreement</a:t>
            </a:r>
            <a:r>
              <a:rPr lang="en-US" sz="3200" dirty="0" smtClean="0"/>
              <a:t>.</a:t>
            </a:r>
          </a:p>
          <a:p>
            <a:r>
              <a:rPr lang="en-US" sz="3200" dirty="0"/>
              <a:t>CUPE, OPSEU, OSSTF, and </a:t>
            </a:r>
            <a:r>
              <a:rPr lang="en-US" sz="3200" dirty="0" err="1"/>
              <a:t>Unifor</a:t>
            </a:r>
            <a:r>
              <a:rPr lang="en-US" sz="3200" dirty="0"/>
              <a:t> could not sign on to the Framework Agreement during the summer of 2017 because of </a:t>
            </a:r>
            <a:r>
              <a:rPr lang="en-US" sz="3200" dirty="0" smtClean="0"/>
              <a:t>two (2) </a:t>
            </a:r>
            <a:r>
              <a:rPr lang="en-US" sz="3200" dirty="0"/>
              <a:t>main </a:t>
            </a:r>
            <a:r>
              <a:rPr lang="en-US" sz="3200" dirty="0" smtClean="0"/>
              <a:t>issues.</a:t>
            </a:r>
          </a:p>
          <a:p>
            <a:endParaRPr lang="en-US" dirty="0"/>
          </a:p>
          <a:p>
            <a:endParaRPr lang="en-CA" dirty="0"/>
          </a:p>
        </p:txBody>
      </p:sp>
      <p:sp>
        <p:nvSpPr>
          <p:cNvPr id="6" name="Slide Number Placeholder 5"/>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2944663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 with the UPP3 at this time?</a:t>
            </a:r>
            <a:endParaRPr lang="en-CA" dirty="0"/>
          </a:p>
        </p:txBody>
      </p:sp>
      <p:sp>
        <p:nvSpPr>
          <p:cNvPr id="3" name="Content Placeholder 2"/>
          <p:cNvSpPr>
            <a:spLocks noGrp="1"/>
          </p:cNvSpPr>
          <p:nvPr>
            <p:ph idx="1"/>
          </p:nvPr>
        </p:nvSpPr>
        <p:spPr>
          <a:xfrm>
            <a:off x="979055" y="2015732"/>
            <a:ext cx="10418618" cy="4126450"/>
          </a:xfrm>
        </p:spPr>
        <p:txBody>
          <a:bodyPr>
            <a:normAutofit/>
          </a:bodyPr>
          <a:lstStyle/>
          <a:p>
            <a:pPr marL="914400" lvl="1" indent="-457200">
              <a:buFont typeface="+mj-lt"/>
              <a:buAutoNum type="arabicPeriod"/>
            </a:pPr>
            <a:r>
              <a:rPr lang="en-US" sz="2400" dirty="0" smtClean="0"/>
              <a:t>Universities were adamant that non-union and non-organized employees must have a meaningful voice on the </a:t>
            </a:r>
            <a:r>
              <a:rPr lang="en-US" sz="2400" dirty="0" err="1" smtClean="0"/>
              <a:t>Labour</a:t>
            </a:r>
            <a:r>
              <a:rPr lang="en-US" sz="2400" dirty="0" smtClean="0"/>
              <a:t> Side of the Governance Model.  In a JSPP, the risk is shared 50-50 between the Employers and the Plan Members so this position would dilute the negotiating power of the </a:t>
            </a:r>
            <a:r>
              <a:rPr lang="en-US" sz="2400" dirty="0" err="1" smtClean="0"/>
              <a:t>Labour</a:t>
            </a:r>
            <a:r>
              <a:rPr lang="en-US" sz="2400" dirty="0" smtClean="0"/>
              <a:t> side thereby no longer sharing risk 50-50; </a:t>
            </a:r>
            <a:r>
              <a:rPr lang="en-US" sz="2400" dirty="0"/>
              <a:t>and </a:t>
            </a:r>
          </a:p>
          <a:p>
            <a:pPr marL="914400" lvl="1" indent="-457200">
              <a:buFont typeface="+mj-lt"/>
              <a:buAutoNum type="arabicPeriod"/>
            </a:pPr>
            <a:r>
              <a:rPr lang="en-US" sz="2400" dirty="0" smtClean="0"/>
              <a:t>Significant </a:t>
            </a:r>
            <a:r>
              <a:rPr lang="en-US" sz="2400" dirty="0"/>
              <a:t>reductions of current Early Unreduced Retirement (EUR) provisions for service in the new JSPP requiring some members needing to work from 2 to 7 years longer to get </a:t>
            </a:r>
            <a:r>
              <a:rPr lang="en-US" sz="2400" dirty="0" smtClean="0"/>
              <a:t>the same level of EUR Benefits.</a:t>
            </a:r>
            <a:endParaRPr lang="en-US" sz="2400" dirty="0"/>
          </a:p>
        </p:txBody>
      </p:sp>
      <p:sp>
        <p:nvSpPr>
          <p:cNvPr id="6" name="Slide Number Placeholder 5"/>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2215257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 with the UPP3 at this time?</a:t>
            </a:r>
            <a:endParaRPr lang="en-CA" dirty="0"/>
          </a:p>
        </p:txBody>
      </p:sp>
      <p:sp>
        <p:nvSpPr>
          <p:cNvPr id="3" name="Content Placeholder 2"/>
          <p:cNvSpPr>
            <a:spLocks noGrp="1"/>
          </p:cNvSpPr>
          <p:nvPr>
            <p:ph idx="1"/>
          </p:nvPr>
        </p:nvSpPr>
        <p:spPr/>
        <p:txBody>
          <a:bodyPr>
            <a:normAutofit/>
          </a:bodyPr>
          <a:lstStyle/>
          <a:p>
            <a:r>
              <a:rPr lang="en-US" sz="3200" dirty="0" smtClean="0"/>
              <a:t>CUPE, OPSEU, OSSTF, and </a:t>
            </a:r>
            <a:r>
              <a:rPr lang="en-US" sz="3200" dirty="0" err="1" smtClean="0"/>
              <a:t>Unifor</a:t>
            </a:r>
            <a:r>
              <a:rPr lang="en-US" sz="3200" dirty="0" smtClean="0"/>
              <a:t> decided to continue working together in order to try and put pressure on the employers to come back to the table to address the few outstanding issues which we believe are bridgeable.</a:t>
            </a:r>
          </a:p>
          <a:p>
            <a:endParaRPr lang="en-US" dirty="0"/>
          </a:p>
          <a:p>
            <a:endParaRPr lang="en-CA" dirty="0"/>
          </a:p>
        </p:txBody>
      </p:sp>
      <p:sp>
        <p:nvSpPr>
          <p:cNvPr id="6" name="Slide Number Placeholder 5"/>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86801220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1553</TotalTime>
  <Words>4327</Words>
  <Application>Microsoft Office PowerPoint</Application>
  <PresentationFormat>Custom</PresentationFormat>
  <Paragraphs>447</Paragraphs>
  <Slides>40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2" baseType="lpstr">
      <vt:lpstr>Gallery</vt:lpstr>
      <vt:lpstr>Document</vt:lpstr>
      <vt:lpstr>Union Update on UPP3</vt:lpstr>
      <vt:lpstr>Agenda</vt:lpstr>
      <vt:lpstr>What is the UPP3?</vt:lpstr>
      <vt:lpstr>What is the UPP3?</vt:lpstr>
      <vt:lpstr>UPP Guiding Principles  (Commentary)</vt:lpstr>
      <vt:lpstr>Where are we with the UPP3 now?</vt:lpstr>
      <vt:lpstr>Where are we with the UPP3 at this time?</vt:lpstr>
      <vt:lpstr>Where are we with the UPP3 at this time?</vt:lpstr>
      <vt:lpstr>Where are we with the UPP3 at this time?</vt:lpstr>
      <vt:lpstr>Question &amp; Answer Section</vt:lpstr>
      <vt:lpstr>Comparison of the University of Guelph Retirement Plan &amp; the UPP3 JSPP Framework</vt:lpstr>
      <vt:lpstr>Pension Benefits Act (PBA) &amp; Protection of Accrued Benefits</vt:lpstr>
      <vt:lpstr>Comparison of the UofG Retirement Plan &amp; the Framework of the UPP3 JSPP (Estimations only based on 2017 YMPE)</vt:lpstr>
      <vt:lpstr>Comparison of the UofG Retirement Plan &amp; the Framework of the UPP3 JSPP</vt:lpstr>
      <vt:lpstr>Comparison of the UofG Retirement Plan &amp; the Framework of the UPP3 JSPP</vt:lpstr>
      <vt:lpstr>Comparison of the UofG Retirement Plan &amp; the Framework of the UPP3 JSPP</vt:lpstr>
      <vt:lpstr>Comparison of the UofG Retirement Plan &amp; the Framework of the UPP3 JSPP</vt:lpstr>
      <vt:lpstr>Comparison of the UofG Retirement Plan &amp; the Framework of the UPP3 JSPP</vt:lpstr>
      <vt:lpstr>Comparison of the UofG Retirement Plan &amp; the Framework of the UPP3 JSPP</vt:lpstr>
      <vt:lpstr>Comparison of the UofG Retirement Plan &amp; the Framework of the UPP3 JSPP</vt:lpstr>
      <vt:lpstr>Comparison of the UofG Retirement Plan &amp; the Framework of the UPP3 JSPP</vt:lpstr>
      <vt:lpstr>Comparison of the UofG Retirement Plan &amp; the Framework of the UPP3 JSPP</vt:lpstr>
      <vt:lpstr>scenarios comparing UGRP &amp; UPP3 JSPP (Bold and Shaded Cells) Indexation Formulas for different CPI  Values for 20 year period assuming constant CPI for 20 years &amp; all service is in one plan  (These calculations assume the UPP3 JSPP ‘s conditional indexation is paid in full annually.  this is a best case scenario only.  For the UGRP the Indexation is Guaranteed so predictions are more reliable)</vt:lpstr>
      <vt:lpstr>scenarios comparing UGRP &amp; UPP3 JSPP Indexation Formulas for different CPI  Values for 5 &amp; 20 year periods assuming constant CPI for all years where Member had 20 years in UGRP &amp; 10 years in UPP3 JSPP</vt:lpstr>
      <vt:lpstr>Comparison of the UofG Retirement Plan &amp; the Framework of the UPP3 JSPP</vt:lpstr>
      <vt:lpstr>Joint &amp; survivor Annual Pension Scenarios if member pre-deceases spouse at different years &amp; Indexation Rules applied for a constant CPI = 3 % </vt:lpstr>
      <vt:lpstr>Comparison of the UofG Retirement Plan &amp; the Framework of the UPP3 JSPP</vt:lpstr>
      <vt:lpstr>Life Guarantee Scenarios</vt:lpstr>
      <vt:lpstr>Early Unreduced Retirement (EUR) benefits </vt:lpstr>
      <vt:lpstr>Early Unreduced Retirement (EUR) benefits </vt:lpstr>
      <vt:lpstr>Early Unreduced Retirement provisions</vt:lpstr>
      <vt:lpstr>Early Unreduced Retirement scenarios for CUPE Member who is 55 years old and 30 years of credited service</vt:lpstr>
      <vt:lpstr>Early Unreduced Retirement scenarios for CUPE Member who is 58 years old with 30 years of credited service</vt:lpstr>
      <vt:lpstr>Early Unreduced Retirement scenarios for any member who is aged 60 with 30 years of credited service in one plan</vt:lpstr>
      <vt:lpstr>Early Unreduced Retirement scenarios for any member who is aged 60 with 30 years of credited service split evenly in both plans.</vt:lpstr>
      <vt:lpstr>Governance Issues</vt:lpstr>
      <vt:lpstr>Governance in a JSPP</vt:lpstr>
      <vt:lpstr>Proposed Governance in the UPP3</vt:lpstr>
      <vt:lpstr>Next Steps</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Union UPP3 Update</dc:title>
  <dc:creator>Robillard, Marc</dc:creator>
  <cp:lastModifiedBy>CUPE348</cp:lastModifiedBy>
  <cp:revision>88</cp:revision>
  <cp:lastPrinted>2018-02-27T17:23:42Z</cp:lastPrinted>
  <dcterms:created xsi:type="dcterms:W3CDTF">2018-02-21T15:07:26Z</dcterms:created>
  <dcterms:modified xsi:type="dcterms:W3CDTF">2018-03-02T14:33:37Z</dcterms:modified>
</cp:coreProperties>
</file>